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53"/>
  </p:notesMasterIdLst>
  <p:sldIdLst>
    <p:sldId id="285" r:id="rId5"/>
    <p:sldId id="286" r:id="rId6"/>
    <p:sldId id="287" r:id="rId7"/>
    <p:sldId id="288" r:id="rId8"/>
    <p:sldId id="289" r:id="rId9"/>
    <p:sldId id="30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06" r:id="rId20"/>
    <p:sldId id="299" r:id="rId21"/>
    <p:sldId id="300" r:id="rId22"/>
    <p:sldId id="301" r:id="rId23"/>
    <p:sldId id="302" r:id="rId24"/>
    <p:sldId id="303" r:id="rId25"/>
    <p:sldId id="304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9" d="100"/>
          <a:sy n="99" d="100"/>
        </p:scale>
        <p:origin x="2067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gelzang Gerrit" userId="5457342c-d2a7-4a65-8edd-e894e5cd9c24" providerId="ADAL" clId="{780319EA-3517-4DB9-AA3F-90CD99B68FF5}"/>
    <pc:docChg chg="custSel delSld modSld">
      <pc:chgData name="Vogelzang Gerrit" userId="5457342c-d2a7-4a65-8edd-e894e5cd9c24" providerId="ADAL" clId="{780319EA-3517-4DB9-AA3F-90CD99B68FF5}" dt="2017-08-23T13:08:14.494" v="58" actId="20577"/>
      <pc:docMkLst>
        <pc:docMk/>
      </pc:docMkLst>
      <pc:sldChg chg="modSp">
        <pc:chgData name="Vogelzang Gerrit" userId="5457342c-d2a7-4a65-8edd-e894e5cd9c24" providerId="ADAL" clId="{780319EA-3517-4DB9-AA3F-90CD99B68FF5}" dt="2017-08-23T13:07:11.801" v="27" actId="20577"/>
        <pc:sldMkLst>
          <pc:docMk/>
          <pc:sldMk cId="635708764" sldId="304"/>
        </pc:sldMkLst>
        <pc:spChg chg="mod">
          <ac:chgData name="Vogelzang Gerrit" userId="5457342c-d2a7-4a65-8edd-e894e5cd9c24" providerId="ADAL" clId="{780319EA-3517-4DB9-AA3F-90CD99B68FF5}" dt="2017-08-23T13:07:11.801" v="27" actId="20577"/>
          <ac:spMkLst>
            <pc:docMk/>
            <pc:sldMk cId="635708764" sldId="304"/>
            <ac:spMk id="19459" creationId="{00000000-0000-0000-0000-000000000000}"/>
          </ac:spMkLst>
        </pc:spChg>
      </pc:sldChg>
      <pc:sldChg chg="del">
        <pc:chgData name="Vogelzang Gerrit" userId="5457342c-d2a7-4a65-8edd-e894e5cd9c24" providerId="ADAL" clId="{780319EA-3517-4DB9-AA3F-90CD99B68FF5}" dt="2017-08-23T13:07:26.182" v="28" actId="2696"/>
        <pc:sldMkLst>
          <pc:docMk/>
          <pc:sldMk cId="1606701550" sldId="307"/>
        </pc:sldMkLst>
      </pc:sldChg>
      <pc:sldChg chg="modSp">
        <pc:chgData name="Vogelzang Gerrit" userId="5457342c-d2a7-4a65-8edd-e894e5cd9c24" providerId="ADAL" clId="{780319EA-3517-4DB9-AA3F-90CD99B68FF5}" dt="2017-08-23T13:08:14.494" v="58" actId="20577"/>
        <pc:sldMkLst>
          <pc:docMk/>
          <pc:sldMk cId="2036440655" sldId="333"/>
        </pc:sldMkLst>
        <pc:spChg chg="mod">
          <ac:chgData name="Vogelzang Gerrit" userId="5457342c-d2a7-4a65-8edd-e894e5cd9c24" providerId="ADAL" clId="{780319EA-3517-4DB9-AA3F-90CD99B68FF5}" dt="2017-08-23T13:08:14.494" v="58" actId="20577"/>
          <ac:spMkLst>
            <pc:docMk/>
            <pc:sldMk cId="2036440655" sldId="333"/>
            <ac:spMk id="1945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23-8-2017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Requirements</a:t>
            </a:r>
            <a:r>
              <a:rPr lang="nl-NL" dirty="0"/>
              <a:t> </a:t>
            </a:r>
            <a:r>
              <a:rPr lang="nl-NL" dirty="0" err="1"/>
              <a:t>Engineers</a:t>
            </a:r>
            <a:r>
              <a:rPr lang="nl-NL" dirty="0"/>
              <a:t>\Programmeurs en Testers</a:t>
            </a:r>
          </a:p>
          <a:p>
            <a:r>
              <a:rPr lang="nl-NL" dirty="0"/>
              <a:t>Het verschil is natuurlijk de constructieve</a:t>
            </a:r>
            <a:r>
              <a:rPr lang="nl-NL" baseline="0" dirty="0"/>
              <a:t> kijk die leidt tot focus op het resultaat en de stappen er naartoe</a:t>
            </a:r>
          </a:p>
          <a:p>
            <a:r>
              <a:rPr lang="nl-NL" baseline="0" dirty="0"/>
              <a:t>Terwijl testers </a:t>
            </a:r>
            <a:r>
              <a:rPr lang="nl-NL" baseline="0"/>
              <a:t>vooral geïnteresseerd </a:t>
            </a:r>
            <a:r>
              <a:rPr lang="nl-NL" baseline="0" dirty="0"/>
              <a:t>zijn in hoe je van dat pad af kan raken. Destructiever.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Tijdelijke aanduiding voor notities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nl-NL">
                <a:latin typeface="Times New Roman" charset="0"/>
                <a:ea typeface="ＭＳ Ｐゴシック" charset="0"/>
                <a:cs typeface="+mn-cs"/>
              </a:rPr>
              <a:t>Laat de studenten proberen te vertellen wat er de afgelopen 3,5 week is gebeurd</a:t>
            </a:r>
          </a:p>
        </p:txBody>
      </p:sp>
      <p:sp>
        <p:nvSpPr>
          <p:cNvPr id="19460" name="Tijdelijke aanduiding voor koptekst 3"/>
          <p:cNvSpPr>
            <a:spLocks noGrp="1"/>
          </p:cNvSpPr>
          <p:nvPr>
            <p:ph type="hdr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Arial Narrow" charset="0"/>
              </a:rPr>
              <a:t>Writing Good Use Cases - Instructor Notes</a:t>
            </a:r>
            <a:endParaRPr lang="en-US" sz="2000" i="1">
              <a:latin typeface="Arial" charset="0"/>
            </a:endParaRPr>
          </a:p>
        </p:txBody>
      </p:sp>
      <p:sp>
        <p:nvSpPr>
          <p:cNvPr id="19461" name="Tijdelijke aanduiding voor voettekst 4"/>
          <p:cNvSpPr>
            <a:spLocks noGrp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latin typeface="Arial" charset="0"/>
              </a:rPr>
              <a:t>Module 3 - Outlining Use Cases</a:t>
            </a:r>
            <a:endParaRPr lang="en-US" sz="1000">
              <a:latin typeface="ZapfHumnst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642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3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6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1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827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5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l-NL" altLang="nl-NL"/>
              <a:t>Let op dat hier wat extra info in staat (associatie is navigeerbaar…. Hebben ze nog niet gehad, hoeven de studenten ook niet te weten. Wel bij OOSE).</a:t>
            </a:r>
          </a:p>
          <a:p>
            <a:r>
              <a:rPr lang="nl-NL" altLang="nl-NL"/>
              <a:t>Let ook goed op UC Betalen, heeft..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l-NL" altLang="nl-NL"/>
              <a:t>Requirements Engineers\Programmeurs en Testers</a:t>
            </a:r>
          </a:p>
          <a:p>
            <a:r>
              <a:rPr lang="nl-NL" altLang="nl-NL"/>
              <a:t>Het verschil is natuurlijk de constructieve kijk die leidt tot focus op het resultaat en de stappen er naartoe</a:t>
            </a:r>
          </a:p>
          <a:p>
            <a:r>
              <a:rPr lang="nl-NL" altLang="nl-NL"/>
              <a:t>Terwijl testers vooral geïnteresseerd zijn in hoe je van dat pad af kan raken. Destructiever.</a:t>
            </a:r>
            <a:endParaRPr lang="en-US" altLang="nl-NL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56050" y="8805863"/>
            <a:ext cx="3027363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5" tIns="46442" rIns="92885" bIns="46442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66CAF34-F4F6-45E7-88B3-60A1121B200E}" type="slidenum">
              <a:rPr lang="en-US" altLang="nl-NL"/>
              <a:pPr/>
              <a:t>46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91864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Dit is de Nissan Prairie.</a:t>
            </a:r>
            <a:r>
              <a:rPr lang="nl-NL" baseline="0" dirty="0"/>
              <a:t> Wow wat een auto. Vraag studenten naar de </a:t>
            </a:r>
            <a:r>
              <a:rPr lang="nl-NL" baseline="0" dirty="0" err="1"/>
              <a:t>use</a:t>
            </a:r>
            <a:r>
              <a:rPr lang="nl-NL" baseline="0" dirty="0"/>
              <a:t> case ‘tanken’</a:t>
            </a:r>
          </a:p>
          <a:p>
            <a:r>
              <a:rPr lang="nl-NL" baseline="0" dirty="0"/>
              <a:t>. Laat ze mogelijke scenario’s geven. Bv. Op reis met kinderen op weg naar een vakantiebestemming.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4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valt op?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9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valt nu op? En wat is</a:t>
            </a:r>
            <a:r>
              <a:rPr lang="nl-NL" baseline="0" dirty="0"/>
              <a:t> een mogelijke uitkomst van het scenario, vakantie met kinderen?</a:t>
            </a:r>
          </a:p>
          <a:p>
            <a:r>
              <a:rPr lang="nl-NL" baseline="0" dirty="0"/>
              <a:t>(tankdop en deuren los </a:t>
            </a:r>
            <a:r>
              <a:rPr lang="nl-NL" baseline="0" dirty="0" err="1"/>
              <a:t>gedesigned</a:t>
            </a:r>
            <a:r>
              <a:rPr lang="nl-NL" baseline="0" dirty="0"/>
              <a:t>, samen kan een probleem opleveren)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1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Bedenk</a:t>
            </a:r>
            <a:r>
              <a:rPr lang="nl-NL" baseline="0" dirty="0"/>
              <a:t> een voorbeeld van een complex deel van </a:t>
            </a:r>
            <a:r>
              <a:rPr lang="nl-NL" baseline="0" dirty="0" err="1"/>
              <a:t>use</a:t>
            </a:r>
            <a:r>
              <a:rPr lang="nl-NL" baseline="0" dirty="0"/>
              <a:t> case dat je echt uitgewerkt wil hebben voordat je het laat programmeren?</a:t>
            </a:r>
          </a:p>
          <a:p>
            <a:r>
              <a:rPr lang="nl-NL" baseline="0" dirty="0"/>
              <a:t>-&gt;belastingen</a:t>
            </a:r>
          </a:p>
          <a:p>
            <a:r>
              <a:rPr lang="nl-NL" baseline="0" dirty="0"/>
              <a:t>-&gt;korting structuur</a:t>
            </a:r>
          </a:p>
          <a:p>
            <a:r>
              <a:rPr lang="nl-NL" baseline="0" dirty="0"/>
              <a:t>-&gt;</a:t>
            </a:r>
            <a:r>
              <a:rPr lang="nl-NL" baseline="0" dirty="0" err="1"/>
              <a:t>gewichts</a:t>
            </a:r>
            <a:r>
              <a:rPr lang="nl-NL" baseline="0" dirty="0"/>
              <a:t> </a:t>
            </a:r>
            <a:r>
              <a:rPr lang="nl-NL" baseline="0" dirty="0" err="1"/>
              <a:t>app</a:t>
            </a:r>
            <a:r>
              <a:rPr lang="nl-NL" baseline="0" dirty="0"/>
              <a:t> met allerlei parameters (v/m, leeftijd, lengte, zwanger, ziekten, beroep etc)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AD name:schieten op de kermis</a:t>
            </a:r>
          </a:p>
          <a:p>
            <a:r>
              <a:rPr lang="nl-NL" dirty="0" err="1"/>
              <a:t>Initial</a:t>
            </a:r>
            <a:r>
              <a:rPr lang="nl-NL" dirty="0"/>
              <a:t> node: je krijgt een geladen</a:t>
            </a:r>
            <a:r>
              <a:rPr lang="nl-NL" baseline="0" dirty="0"/>
              <a:t> buks van de exploitant.</a:t>
            </a:r>
            <a:endParaRPr lang="nl-NL" dirty="0"/>
          </a:p>
          <a:p>
            <a:r>
              <a:rPr lang="nl-NL" dirty="0"/>
              <a:t>Activity1: je</a:t>
            </a:r>
            <a:r>
              <a:rPr lang="nl-NL" baseline="0" dirty="0"/>
              <a:t> schiet</a:t>
            </a:r>
            <a:endParaRPr lang="nl-N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Conditie: mag nog minimaal</a:t>
            </a:r>
            <a:r>
              <a:rPr lang="nl-NL" baseline="0" dirty="0"/>
              <a:t> 1x schieten.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Activity2: buks</a:t>
            </a:r>
            <a:r>
              <a:rPr lang="nl-NL" baseline="0" dirty="0"/>
              <a:t> op spanning brengen.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Decision</a:t>
            </a:r>
            <a:r>
              <a:rPr lang="nl-NL" dirty="0"/>
              <a:t> verplicht bij keuzes, dus niet</a:t>
            </a:r>
            <a:r>
              <a:rPr lang="nl-NL" baseline="0" dirty="0"/>
              <a:t> in één </a:t>
            </a:r>
            <a:r>
              <a:rPr lang="nl-NL" baseline="0" dirty="0" err="1"/>
              <a:t>activity</a:t>
            </a:r>
            <a:r>
              <a:rPr lang="nl-NL" baseline="0" dirty="0"/>
              <a:t> node ‘splitsen’ naar twee </a:t>
            </a:r>
            <a:r>
              <a:rPr lang="nl-NL" baseline="0" dirty="0" err="1"/>
              <a:t>activity</a:t>
            </a:r>
            <a:r>
              <a:rPr lang="nl-NL" baseline="0" dirty="0"/>
              <a:t> </a:t>
            </a:r>
            <a:r>
              <a:rPr lang="nl-NL" baseline="0" dirty="0" err="1"/>
              <a:t>nodes</a:t>
            </a:r>
            <a:r>
              <a:rPr lang="nl-NL" baseline="0" dirty="0"/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4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Waarom? Omdat</a:t>
            </a:r>
            <a:r>
              <a:rPr lang="nl-NL" baseline="0" dirty="0"/>
              <a:t> elke </a:t>
            </a:r>
            <a:r>
              <a:rPr lang="nl-NL" baseline="0" dirty="0" err="1"/>
              <a:t>activity</a:t>
            </a:r>
            <a:r>
              <a:rPr lang="nl-NL" baseline="0" dirty="0"/>
              <a:t> fout kan gaan hoeven we niet iedere ‘foutsituatie’ uit te modelleren.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komt het bij </a:t>
            </a:r>
            <a:r>
              <a:rPr lang="nl-NL" dirty="0" err="1"/>
              <a:t>Use</a:t>
            </a:r>
            <a:r>
              <a:rPr lang="nl-NL" dirty="0"/>
              <a:t> cases eigenlijk niet veel voor.</a:t>
            </a:r>
          </a:p>
          <a:p>
            <a:endParaRPr lang="nl-NL" dirty="0"/>
          </a:p>
          <a:p>
            <a:r>
              <a:rPr lang="nl-NL" dirty="0"/>
              <a:t>- Zie ook materiaal in week 3: in de </a:t>
            </a:r>
            <a:r>
              <a:rPr lang="nl-NL" dirty="0" err="1"/>
              <a:t>extended</a:t>
            </a:r>
            <a:r>
              <a:rPr lang="nl-NL" baseline="0" dirty="0"/>
              <a:t> </a:t>
            </a:r>
            <a:r>
              <a:rPr lang="nl-NL" baseline="0" dirty="0" err="1"/>
              <a:t>use</a:t>
            </a:r>
            <a:r>
              <a:rPr lang="nl-NL" baseline="0" dirty="0"/>
              <a:t> case kan beschreven zijn dat activiteiten in willekeurige volgorde uitgevoerd kunnen worden.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875" y="900000"/>
            <a:ext cx="7079738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115616" y="1620000"/>
            <a:ext cx="3456384" cy="3703246"/>
          </a:xfrm>
        </p:spPr>
        <p:txBody>
          <a:bodyPr/>
          <a:lstStyle>
            <a:lvl1pPr marL="177800" indent="-177800">
              <a:defRPr sz="2400" b="0"/>
            </a:lvl1pPr>
            <a:lvl2pPr marL="355600" indent="-177800">
              <a:defRPr sz="2000" b="0"/>
            </a:lvl2pPr>
            <a:lvl3pPr marL="534988" indent="-179388">
              <a:defRPr sz="1800" b="0"/>
            </a:lvl3pPr>
            <a:lvl4pPr marL="712788" indent="-177800">
              <a:defRPr sz="1600"/>
            </a:lvl4pPr>
            <a:lvl5pPr marL="903288" indent="-1905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16017" y="1620000"/>
            <a:ext cx="3771418" cy="3703246"/>
          </a:xfrm>
        </p:spPr>
        <p:txBody>
          <a:bodyPr/>
          <a:lstStyle>
            <a:lvl1pPr marL="177800" indent="-177800">
              <a:defRPr sz="2400" b="0"/>
            </a:lvl1pPr>
            <a:lvl2pPr marL="355600" indent="-177800">
              <a:defRPr sz="2000" b="0"/>
            </a:lvl2pPr>
            <a:lvl3pPr marL="534988" indent="-179388">
              <a:defRPr sz="1800" b="0"/>
            </a:lvl3pPr>
            <a:lvl4pPr marL="712788" indent="-177800">
              <a:defRPr sz="1600" b="0"/>
            </a:lvl4pPr>
            <a:lvl5pPr marL="903288" indent="-190500">
              <a:defRPr sz="11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0B695-4743-45BD-A2EB-A08065F3013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372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isas.han.n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stah.net/editions/communit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funny-software-testing-quotes-prashant-pc" TargetMode="External"/><Relationship Id="rId2" Type="http://schemas.openxmlformats.org/officeDocument/2006/relationships/hyperlink" Target="http://giphy.com/gifs/l0MYSpvx4pnsoMNz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4 </a:t>
            </a:r>
            <a:r>
              <a:rPr lang="nl-NL"/>
              <a:t>les 3</a:t>
            </a:r>
            <a:endParaRPr lang="nl-NL" dirty="0"/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Beschrijving van de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nodes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3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436218" y="2384425"/>
            <a:ext cx="476394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nl-NL" dirty="0"/>
              <a:t>Basic</a:t>
            </a:r>
            <a:r>
              <a:rPr lang="en-US" dirty="0"/>
              <a:t>s: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herhaling</a:t>
            </a:r>
            <a:endParaRPr lang="en-US" dirty="0"/>
          </a:p>
          <a:p>
            <a:pPr>
              <a:buFontTx/>
              <a:buChar char="-"/>
            </a:pPr>
            <a:r>
              <a:rPr lang="nl-NL" dirty="0"/>
              <a:t>Let op de </a:t>
            </a:r>
            <a:r>
              <a:rPr lang="nl-NL" i="1" dirty="0" err="1"/>
              <a:t>guard</a:t>
            </a:r>
            <a:r>
              <a:rPr lang="nl-NL" i="1" dirty="0"/>
              <a:t>  </a:t>
            </a:r>
            <a:r>
              <a:rPr lang="nl-NL" dirty="0"/>
              <a:t>[</a:t>
            </a:r>
            <a:r>
              <a:rPr lang="nl-NL" dirty="0" err="1"/>
              <a:t>else</a:t>
            </a:r>
            <a:r>
              <a:rPr lang="nl-NL" dirty="0"/>
              <a:t>]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/>
              <a:t>Bedenk een voorbeeld dat past op dit gedrag.</a:t>
            </a:r>
          </a:p>
          <a:p>
            <a:endParaRPr lang="nl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50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Start met de </a:t>
            </a:r>
            <a:r>
              <a:rPr lang="nl-NL" sz="2400" dirty="0" err="1"/>
              <a:t>initial</a:t>
            </a:r>
            <a:r>
              <a:rPr lang="nl-NL" sz="24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Elke stap uit de UC is een </a:t>
            </a:r>
            <a:r>
              <a:rPr lang="nl-NL" sz="2400" dirty="0" err="1"/>
              <a:t>activity</a:t>
            </a:r>
            <a:r>
              <a:rPr lang="nl-NL" sz="24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een transitie om van de ene naar de andere node te komen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21510" y="2070224"/>
            <a:ext cx="1100412" cy="444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1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Geef iedere conditionele stap of beslissing weer in </a:t>
            </a:r>
            <a:r>
              <a:rPr lang="nl-NL" sz="2000" dirty="0" err="1"/>
              <a:t>decision</a:t>
            </a:r>
            <a:r>
              <a:rPr lang="nl-NL" sz="2000" dirty="0"/>
              <a:t> node en [</a:t>
            </a:r>
            <a:r>
              <a:rPr lang="nl-NL" sz="2000" dirty="0" err="1"/>
              <a:t>guards</a:t>
            </a:r>
            <a:r>
              <a:rPr lang="nl-NL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Enkelvoudige en samengestelde beslissingen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Decision</a:t>
            </a:r>
            <a:r>
              <a:rPr lang="nl-NL" sz="2000" dirty="0"/>
              <a:t> </a:t>
            </a:r>
            <a:r>
              <a:rPr lang="nl-NL" sz="2000" dirty="0" err="1"/>
              <a:t>nodes</a:t>
            </a:r>
            <a:r>
              <a:rPr lang="nl-NL" sz="2000" dirty="0"/>
              <a:t> zijn binnen de </a:t>
            </a:r>
            <a:r>
              <a:rPr lang="nl-NL" sz="2000" dirty="0" err="1"/>
              <a:t>ica</a:t>
            </a:r>
            <a:r>
              <a:rPr lang="nl-NL" sz="2000" dirty="0"/>
              <a:t> standaard verplicht.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Gebruik desnoods [</a:t>
            </a:r>
            <a:r>
              <a:rPr lang="nl-NL" sz="2000" dirty="0" err="1"/>
              <a:t>else</a:t>
            </a:r>
            <a:r>
              <a:rPr lang="nl-NL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89066" y="2612571"/>
            <a:ext cx="2760089" cy="40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2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Activity Diagram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886695" y="2384425"/>
            <a:ext cx="3982667" cy="395287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Elke </a:t>
            </a:r>
            <a:r>
              <a:rPr lang="nl-NL" sz="2400" dirty="0" err="1"/>
              <a:t>activity</a:t>
            </a:r>
            <a:r>
              <a:rPr lang="nl-NL" sz="2400" dirty="0"/>
              <a:t> leidt eigenlijk tot een </a:t>
            </a:r>
            <a:r>
              <a:rPr lang="nl-NL" sz="2400" dirty="0" err="1"/>
              <a:t>decision</a:t>
            </a:r>
            <a:r>
              <a:rPr lang="nl-NL" sz="2400" dirty="0"/>
              <a:t>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Waarom?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Moeten we alles modelleren?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Op [Back], [</a:t>
            </a:r>
            <a:r>
              <a:rPr lang="nl-NL" sz="2400" dirty="0" err="1"/>
              <a:t>esc</a:t>
            </a:r>
            <a:r>
              <a:rPr lang="nl-NL" sz="2400" dirty="0"/>
              <a:t>] drukken.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Afweging explosie van scenario’s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6"/>
          </p:nvPr>
        </p:nvPicPr>
        <p:blipFill rotWithShape="1">
          <a:blip r:embed="rId3" cstate="print"/>
          <a:srcRect l="29095" t="26505" r="30533" b="28475"/>
          <a:stretch/>
        </p:blipFill>
        <p:spPr bwMode="auto">
          <a:xfrm>
            <a:off x="0" y="3764479"/>
            <a:ext cx="4610103" cy="289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66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Herhaling met de </a:t>
            </a:r>
            <a:r>
              <a:rPr lang="nl-NL" sz="2000" dirty="0" err="1"/>
              <a:t>merge</a:t>
            </a:r>
            <a:r>
              <a:rPr lang="nl-NL" sz="20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Doorbreek iedere herhaling met minimaal één </a:t>
            </a:r>
            <a:r>
              <a:rPr lang="nl-NL" sz="2000" dirty="0" err="1"/>
              <a:t>decision</a:t>
            </a:r>
            <a:r>
              <a:rPr lang="nl-NL" sz="2000" dirty="0"/>
              <a:t> node</a:t>
            </a:r>
            <a:endParaRPr lang="en-US" sz="2000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8676" y="2187574"/>
            <a:ext cx="1985760" cy="40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49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De </a:t>
            </a:r>
            <a:r>
              <a:rPr lang="nl-NL" sz="2000" dirty="0" err="1"/>
              <a:t>use</a:t>
            </a:r>
            <a:r>
              <a:rPr lang="nl-NL" sz="2000" dirty="0"/>
              <a:t> case eindigt bij het bereiken van de </a:t>
            </a:r>
            <a:r>
              <a:rPr lang="nl-NL" sz="2000" dirty="0" err="1"/>
              <a:t>activity</a:t>
            </a:r>
            <a:r>
              <a:rPr lang="nl-NL" sz="2000" dirty="0"/>
              <a:t> </a:t>
            </a:r>
            <a:r>
              <a:rPr lang="nl-NL" sz="2000" dirty="0" err="1"/>
              <a:t>final</a:t>
            </a:r>
            <a:r>
              <a:rPr lang="nl-NL" sz="20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Zijn alle postcondities bereikt?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668608" y="1660525"/>
            <a:ext cx="29916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614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end-</a:t>
            </a:r>
            <a:r>
              <a:rPr lang="nl-NL" dirty="0" err="1"/>
              <a:t>nodes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Een alternatief resultaat is reden voor een tweede end-</a:t>
            </a:r>
            <a:r>
              <a:rPr lang="nl-NL" dirty="0" err="1"/>
              <a:t>note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/>
              <a:t>Het aanmaken van een gebruiker / het verwijderen van een gebruiker resulteert in één end-node (zie ook de start-node van de </a:t>
            </a:r>
            <a:r>
              <a:rPr lang="nl-NL"/>
              <a:t>Use Case).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216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 van bedrijfsprocessen.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sz="2400" dirty="0"/>
              <a:t>Lees de minicasus </a:t>
            </a:r>
            <a:r>
              <a:rPr lang="nl-NL" sz="2400" dirty="0" err="1"/>
              <a:t>Smartphone</a:t>
            </a:r>
            <a:r>
              <a:rPr lang="nl-NL" sz="2400" dirty="0"/>
              <a:t> </a:t>
            </a:r>
            <a:r>
              <a:rPr lang="nl-NL" sz="2400" dirty="0" err="1"/>
              <a:t>Parts</a:t>
            </a:r>
            <a:r>
              <a:rPr lang="nl-NL" sz="2400" dirty="0"/>
              <a:t>.</a:t>
            </a:r>
          </a:p>
          <a:p>
            <a:r>
              <a:rPr lang="nl-NL" sz="2400" dirty="0"/>
              <a:t>Beantwoord vraag 1</a:t>
            </a:r>
            <a:endParaRPr lang="en-US" sz="24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66703" y="3792146"/>
            <a:ext cx="3139534" cy="235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4400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© </a:t>
            </a:r>
            <a:r>
              <a:rPr lang="nl-NL" dirty="0" err="1"/>
              <a:t>Androidcentral.com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8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Parallellisatie met AD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Activities</a:t>
            </a:r>
            <a:r>
              <a:rPr lang="nl-NL" sz="2400" dirty="0"/>
              <a:t> kunnen soms tegelijk starten.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Moeten samen afgerond zijn voordat het pad vervolgd kan worden.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Komt voor bij Bedrijfsprocessen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Komt niet vaak voor bij </a:t>
            </a:r>
            <a:r>
              <a:rPr lang="nl-NL" sz="2400" dirty="0" err="1"/>
              <a:t>Use</a:t>
            </a:r>
            <a:r>
              <a:rPr lang="nl-NL" sz="2400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88691" y="4276725"/>
            <a:ext cx="2655022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21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 van bedrijfsprocessen.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Ga door met de minicasus </a:t>
            </a:r>
            <a:r>
              <a:rPr lang="nl-NL" sz="2400" dirty="0" err="1"/>
              <a:t>Smartphone</a:t>
            </a:r>
            <a:r>
              <a:rPr lang="nl-NL" sz="2400" dirty="0"/>
              <a:t> </a:t>
            </a:r>
            <a:r>
              <a:rPr lang="nl-NL" sz="2400" dirty="0" err="1"/>
              <a:t>Parts</a:t>
            </a:r>
            <a:r>
              <a:rPr lang="nl-NL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Beantwoord vraag 2</a:t>
            </a:r>
            <a:endParaRPr lang="en-US" sz="24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103980" y="3768394"/>
            <a:ext cx="2887121" cy="216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4400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© </a:t>
            </a:r>
            <a:r>
              <a:rPr lang="nl-NL" dirty="0" err="1"/>
              <a:t>Androidcentral.com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Vandaag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De zin van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Waar kunnen Activity </a:t>
            </a:r>
            <a:r>
              <a:rPr lang="nl-NL" dirty="0" err="1"/>
              <a:t>Diagrams</a:t>
            </a:r>
            <a:r>
              <a:rPr lang="nl-NL" dirty="0"/>
              <a:t> gebruikt worden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Uit welke componenten is een </a:t>
            </a:r>
            <a:r>
              <a:rPr lang="nl-NL" dirty="0" err="1"/>
              <a:t>Activity</a:t>
            </a:r>
            <a:r>
              <a:rPr lang="nl-NL" dirty="0"/>
              <a:t> Diagram opgebouwd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Hoe maak ik een </a:t>
            </a:r>
            <a:r>
              <a:rPr lang="nl-NL" dirty="0" err="1"/>
              <a:t>Activity</a:t>
            </a:r>
            <a:r>
              <a:rPr lang="nl-NL" dirty="0"/>
              <a:t>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Oefening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AD’s</a:t>
            </a:r>
            <a:r>
              <a:rPr lang="nl-NL" dirty="0"/>
              <a:t> met 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van een UC in een UC leidt bij een AD tot het gebruik van een UC in een 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Herkenbaar?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Stereotype</a:t>
            </a:r>
            <a:endParaRPr lang="en-US" sz="2400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8029" y="1583617"/>
            <a:ext cx="2394988" cy="527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>
          <a:xfrm>
            <a:off x="159822" y="2532867"/>
            <a:ext cx="2458357" cy="39528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6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Afsluitend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De AD hebben vaak meer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Meer oog voor paden anders dan het hoofdpad.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Dit is het verschil tussen </a:t>
            </a:r>
            <a:r>
              <a:rPr lang="nl-NL" sz="2400" dirty="0" err="1"/>
              <a:t>Requirements</a:t>
            </a:r>
            <a:r>
              <a:rPr lang="nl-NL" sz="2400" dirty="0"/>
              <a:t> Engineers / Programmeurs en Testers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Start van iets moois: scenario’s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nl-NL">
                <a:latin typeface="Arial" charset="0"/>
                <a:cs typeface="Arial" charset="0"/>
              </a:rPr>
              <a:t>Huiswerk</a:t>
            </a:r>
          </a:p>
        </p:txBody>
      </p:sp>
      <p:sp>
        <p:nvSpPr>
          <p:cNvPr id="1945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Werk verder aan de casus </a:t>
            </a:r>
            <a:r>
              <a:rPr lang="nl-NL" sz="2400" dirty="0" err="1"/>
              <a:t>GameParadise</a:t>
            </a:r>
            <a:r>
              <a:rPr lang="nl-NL" sz="2400" dirty="0"/>
              <a:t> (opdracht 5b, 6b en 6c):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Leg je uitwerking van het </a:t>
            </a:r>
            <a:r>
              <a:rPr lang="nl-NL" sz="2400" dirty="0" err="1"/>
              <a:t>Use</a:t>
            </a:r>
            <a:r>
              <a:rPr lang="nl-NL" sz="2400" dirty="0"/>
              <a:t> Case Diagram voor aan de docent, zodat de drie </a:t>
            </a:r>
            <a:r>
              <a:rPr lang="nl-NL" sz="2400" dirty="0" err="1"/>
              <a:t>Use</a:t>
            </a:r>
            <a:r>
              <a:rPr lang="nl-NL" sz="2400" dirty="0"/>
              <a:t> Cases die je verder gaat uitwerken bepaald kunnen worden.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Mail het concept van het UC Rapport deze week (</a:t>
            </a:r>
            <a:r>
              <a:rPr lang="nl-NL" sz="2400" dirty="0">
                <a:solidFill>
                  <a:srgbClr val="FF0000"/>
                </a:solidFill>
              </a:rPr>
              <a:t>vrijdag 12.00 uur</a:t>
            </a:r>
            <a:r>
              <a:rPr lang="nl-NL" sz="2400" dirty="0"/>
              <a:t>) naar: 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De professional skills docent 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naar mij.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Hier krijg je dan feedback op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nl-NL" sz="2400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087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Tussenbalans</a:t>
            </a: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Leerdoelen: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Terugblik op behandelde theorie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Toelichting op SAQ Reference Card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Instructie </a:t>
            </a:r>
            <a:r>
              <a:rPr lang="nl-NL" dirty="0" err="1">
                <a:latin typeface="Arial" charset="0"/>
                <a:cs typeface="Arial" charset="0"/>
              </a:rPr>
              <a:t>Astah</a:t>
            </a:r>
            <a:r>
              <a:rPr lang="nl-NL" dirty="0">
                <a:latin typeface="Arial" charset="0"/>
                <a:cs typeface="Arial" charset="0"/>
              </a:rPr>
              <a:t> – Activity </a:t>
            </a:r>
            <a:r>
              <a:rPr lang="nl-NL" dirty="0" err="1">
                <a:latin typeface="Arial" charset="0"/>
                <a:cs typeface="Arial" charset="0"/>
              </a:rPr>
              <a:t>diagrams</a:t>
            </a:r>
            <a:endParaRPr lang="nl-NL" dirty="0">
              <a:latin typeface="Arial" charset="0"/>
              <a:cs typeface="Arial" charset="0"/>
            </a:endParaRP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Beantwoording vragen </a:t>
            </a:r>
            <a:r>
              <a:rPr lang="nl-NL" dirty="0" err="1">
                <a:latin typeface="Arial" charset="0"/>
                <a:cs typeface="Arial" charset="0"/>
              </a:rPr>
              <a:t>Use</a:t>
            </a:r>
            <a:r>
              <a:rPr lang="nl-NL" dirty="0">
                <a:latin typeface="Arial" charset="0"/>
                <a:cs typeface="Arial" charset="0"/>
              </a:rPr>
              <a:t> Case rapport</a:t>
            </a:r>
            <a:endParaRPr lang="en-US" dirty="0">
              <a:latin typeface="Arial" charset="0"/>
              <a:cs typeface="Arial" charset="0"/>
            </a:endParaRPr>
          </a:p>
          <a:p>
            <a:pPr marL="798513" lvl="1" indent="-341313" eaLnBrk="1" hangingPunct="1"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385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HBO student is positief kritisch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Het onderwijs tot nu toe is:</a:t>
            </a:r>
          </a:p>
          <a:p>
            <a:endParaRPr lang="nl-NL" dirty="0"/>
          </a:p>
          <a:p>
            <a:r>
              <a:rPr lang="nl-NL" dirty="0"/>
              <a:t>Gebaseerd op: </a:t>
            </a:r>
          </a:p>
          <a:p>
            <a:pPr marL="285750" indent="-285750">
              <a:buFontTx/>
              <a:buChar char="-"/>
            </a:pPr>
            <a:r>
              <a:rPr lang="nl-NL" dirty="0"/>
              <a:t>beschikbaar werk</a:t>
            </a:r>
          </a:p>
          <a:p>
            <a:pPr marL="285750" indent="-285750">
              <a:buFontTx/>
              <a:buChar char="-"/>
            </a:pPr>
            <a:r>
              <a:rPr lang="nl-NL" dirty="0"/>
              <a:t>Vooral bedoeld ter oriëntatie op beroepenveld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Daardoor: relatief veel bieb (theoretisch) werk – in het klein nabouwen in een werkplaats toepassing.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Wil je ook VELD werk doen?</a:t>
            </a:r>
          </a:p>
          <a:p>
            <a:r>
              <a:rPr lang="nl-NL" dirty="0"/>
              <a:t>Wat zijn dan je mogelijkheden??</a:t>
            </a:r>
          </a:p>
        </p:txBody>
      </p:sp>
      <p:pic>
        <p:nvPicPr>
          <p:cNvPr id="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5770" y="2200495"/>
            <a:ext cx="4600710" cy="46007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238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Terugblik</a:t>
            </a:r>
          </a:p>
        </p:txBody>
      </p:sp>
      <p:sp>
        <p:nvSpPr>
          <p:cNvPr id="18435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nl-NL" altLang="nl-NL"/>
              <a:t>…..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1408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Terugblik 2</a:t>
            </a:r>
          </a:p>
        </p:txBody>
      </p:sp>
      <p:sp>
        <p:nvSpPr>
          <p:cNvPr id="2048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nl-NL" altLang="nl-NL" sz="2400"/>
              <a:t>System Development Lifecycle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Planning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Analysis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Design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Implementation</a:t>
            </a:r>
          </a:p>
          <a:p>
            <a:pPr>
              <a:defRPr/>
            </a:pPr>
            <a:r>
              <a:rPr lang="nl-NL" altLang="nl-NL" sz="2400"/>
              <a:t>Aanpakken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Waterfall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Prototyping:</a:t>
            </a:r>
          </a:p>
          <a:p>
            <a:pPr lvl="2">
              <a:defRPr/>
            </a:pPr>
            <a:r>
              <a:rPr lang="nl-NL" altLang="nl-NL">
                <a:ea typeface="Arial" pitchFamily="34" charset="0"/>
              </a:rPr>
              <a:t>System prototyping</a:t>
            </a:r>
          </a:p>
          <a:p>
            <a:pPr lvl="2">
              <a:defRPr/>
            </a:pPr>
            <a:r>
              <a:rPr lang="nl-NL" altLang="nl-NL">
                <a:ea typeface="Arial" pitchFamily="34" charset="0"/>
              </a:rPr>
              <a:t>Throwaway prototyping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Agile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…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7309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Planning</a:t>
            </a:r>
          </a:p>
        </p:txBody>
      </p:sp>
      <p:sp>
        <p:nvSpPr>
          <p:cNvPr id="21507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Work Breakdown 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Structure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RACI tabel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GANTT Chart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5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1660355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9747"/>
            <a:ext cx="260191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381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4080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Analysis</a:t>
            </a:r>
          </a:p>
        </p:txBody>
      </p:sp>
      <p:sp>
        <p:nvSpPr>
          <p:cNvPr id="22531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Requirements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 (</a:t>
            </a:r>
            <a:r>
              <a:rPr lang="nl-NL" u="sng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Arial" charset="0"/>
              </a:rPr>
              <a:t>F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URPS</a:t>
            </a:r>
          </a:p>
          <a:p>
            <a:pPr lvl="1">
              <a:defRPr/>
            </a:pPr>
            <a:r>
              <a:rPr lang="nl-NL" dirty="0" err="1">
                <a:latin typeface="Arial" charset="0"/>
                <a:cs typeface="Arial" charset="0"/>
              </a:rPr>
              <a:t>Functional</a:t>
            </a:r>
            <a:endParaRPr lang="nl-NL" dirty="0">
              <a:latin typeface="Arial" charset="0"/>
              <a:cs typeface="Arial" charset="0"/>
            </a:endParaRPr>
          </a:p>
          <a:p>
            <a:pPr lvl="1">
              <a:defRPr/>
            </a:pPr>
            <a:r>
              <a:rPr lang="nl-NL" dirty="0">
                <a:latin typeface="Arial" charset="0"/>
                <a:cs typeface="Arial" charset="0"/>
              </a:rPr>
              <a:t>Non </a:t>
            </a:r>
            <a:r>
              <a:rPr lang="nl-NL" dirty="0" err="1">
                <a:latin typeface="Arial" charset="0"/>
                <a:cs typeface="Arial" charset="0"/>
              </a:rPr>
              <a:t>Functional</a:t>
            </a:r>
            <a:endParaRPr lang="nl-NL" dirty="0"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Prioriteiten (bv.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MoSCoW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Use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 Case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Diagrams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61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37" y="4342947"/>
            <a:ext cx="3563900" cy="251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 flipH="1">
            <a:off x="3497283" y="2778826"/>
            <a:ext cx="1448790" cy="11697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336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Use Case (Diagrams)</a:t>
            </a:r>
          </a:p>
        </p:txBody>
      </p:sp>
      <p:sp>
        <p:nvSpPr>
          <p:cNvPr id="23555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Actoren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Cases</a:t>
            </a:r>
          </a:p>
          <a:p>
            <a:pPr lvl="1">
              <a:defRPr/>
            </a:pPr>
            <a:r>
              <a:rPr lang="nl-NL" altLang="nl-NL" dirty="0">
                <a:ea typeface="Arial" pitchFamily="34" charset="0"/>
              </a:rPr>
              <a:t>Extended </a:t>
            </a:r>
            <a:r>
              <a:rPr lang="nl-NL" altLang="nl-NL" dirty="0" err="1">
                <a:ea typeface="Arial" pitchFamily="34" charset="0"/>
              </a:rPr>
              <a:t>use</a:t>
            </a:r>
            <a:r>
              <a:rPr lang="nl-NL" altLang="nl-NL" dirty="0">
                <a:ea typeface="Arial" pitchFamily="34" charset="0"/>
              </a:rPr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Relaties tussen </a:t>
            </a:r>
            <a:r>
              <a:rPr lang="nl-NL" altLang="nl-NL" dirty="0" err="1"/>
              <a:t>Use</a:t>
            </a:r>
            <a:r>
              <a:rPr lang="nl-NL" altLang="nl-NL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 </a:t>
            </a:r>
            <a:r>
              <a:rPr lang="nl-NL" altLang="nl-NL" dirty="0" err="1"/>
              <a:t>alternative</a:t>
            </a:r>
            <a:r>
              <a:rPr lang="nl-NL" altLang="nl-NL" dirty="0"/>
              <a:t> </a:t>
            </a:r>
            <a:r>
              <a:rPr lang="nl-NL" altLang="nl-NL" dirty="0" err="1"/>
              <a:t>flows</a:t>
            </a:r>
            <a:endParaRPr lang="nl-NL" altLang="nl-NL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 </a:t>
            </a:r>
            <a:r>
              <a:rPr lang="nl-NL" altLang="nl-NL" dirty="0" err="1"/>
              <a:t>scenarios</a:t>
            </a:r>
            <a:r>
              <a:rPr lang="nl-NL" altLang="nl-NL" dirty="0"/>
              <a:t> opnemen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….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589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35419" t="54748" r="44596" b="21566"/>
          <a:stretch>
            <a:fillRect/>
          </a:stretch>
        </p:blipFill>
        <p:spPr bwMode="auto">
          <a:xfrm>
            <a:off x="1259632" y="1781880"/>
            <a:ext cx="7632848" cy="48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06607" y="5741394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>
                <a:solidFill>
                  <a:srgbClr val="FF0000"/>
                </a:solidFill>
              </a:rPr>
              <a:t>Use</a:t>
            </a:r>
            <a:r>
              <a:rPr lang="nl-NL" sz="3200" dirty="0">
                <a:solidFill>
                  <a:srgbClr val="FF0000"/>
                </a:solidFill>
              </a:rPr>
              <a:t> case is tanken: bedenk de uitkomst.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68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SAQ Reference Template</a:t>
            </a:r>
          </a:p>
        </p:txBody>
      </p:sp>
      <p:sp>
        <p:nvSpPr>
          <p:cNvPr id="2457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Veel theorie beschikbaar over UML en </a:t>
            </a:r>
            <a:r>
              <a:rPr lang="nl-NL" altLang="nl-NL" sz="2400" b="0" dirty="0" err="1"/>
              <a:t>Use</a:t>
            </a:r>
            <a:r>
              <a:rPr lang="nl-NL" altLang="nl-NL" sz="2400" b="0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Binnen ICA proberen we één standaard te introduceren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Op pagina 1 korte samenvatting met </a:t>
            </a:r>
            <a:r>
              <a:rPr lang="nl-NL" altLang="nl-NL" sz="2400" b="0" dirty="0" err="1"/>
              <a:t>DO’s</a:t>
            </a:r>
            <a:r>
              <a:rPr lang="nl-NL" altLang="nl-NL" sz="2400" b="0" dirty="0"/>
              <a:t> en </a:t>
            </a:r>
            <a:r>
              <a:rPr lang="nl-NL" altLang="nl-NL" sz="2400" b="0" dirty="0" err="1"/>
              <a:t>DON’Ts</a:t>
            </a:r>
            <a:endParaRPr lang="nl-NL" altLang="nl-NL" sz="2400" b="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b="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000" b="0" dirty="0"/>
              <a:t>LET OP: bij de SAQ opdracht MOET je de </a:t>
            </a:r>
            <a:r>
              <a:rPr lang="nl-NL" altLang="nl-NL" sz="2000" b="0" dirty="0" err="1"/>
              <a:t>Alternative</a:t>
            </a:r>
            <a:r>
              <a:rPr lang="nl-NL" altLang="nl-NL" sz="2000" b="0" dirty="0"/>
              <a:t> </a:t>
            </a:r>
            <a:r>
              <a:rPr lang="nl-NL" altLang="nl-NL" sz="2000" b="0" dirty="0" err="1"/>
              <a:t>Flows</a:t>
            </a:r>
            <a:r>
              <a:rPr lang="nl-NL" altLang="nl-NL" sz="2000" b="0" dirty="0"/>
              <a:t> benoemen (het uitwerken in stappen hoeft niet in deze tabel, volgt bij Beroepsproduct II). Normaliter werk je </a:t>
            </a:r>
            <a:r>
              <a:rPr lang="nl-NL" altLang="nl-NL" sz="2000" b="0" dirty="0" err="1"/>
              <a:t>Alternative</a:t>
            </a:r>
            <a:r>
              <a:rPr lang="nl-NL" altLang="nl-NL" sz="2000" b="0" dirty="0"/>
              <a:t> </a:t>
            </a:r>
            <a:r>
              <a:rPr lang="nl-NL" altLang="nl-NL" sz="2000" b="0" dirty="0" err="1"/>
              <a:t>Flows</a:t>
            </a:r>
            <a:r>
              <a:rPr lang="nl-NL" altLang="nl-NL" sz="2000" b="0" dirty="0"/>
              <a:t> ook uit in detailstappen.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62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Toelichting</a:t>
            </a:r>
          </a:p>
        </p:txBody>
      </p:sp>
      <p:sp>
        <p:nvSpPr>
          <p:cNvPr id="2560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Use</a:t>
            </a:r>
            <a:r>
              <a:rPr lang="nl-NL" altLang="nl-NL" sz="2400" dirty="0"/>
              <a:t> Case: zorg voor het gebruik van dezelfde naam in alle documentatie en figuren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Purpose</a:t>
            </a:r>
            <a:r>
              <a:rPr lang="nl-NL" altLang="nl-NL" sz="2400" dirty="0"/>
              <a:t>: beschrijf waarom de UC van belang is, zodat daar geen twijfel over ontstaat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Description</a:t>
            </a:r>
            <a:r>
              <a:rPr lang="nl-NL" altLang="nl-NL" sz="2400" dirty="0"/>
              <a:t>: spreekt voor zich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Actor: toelichting op de figuur (sluit natuurlijk wel aan…)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812704"/>
            <a:ext cx="71723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8651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2 – </a:t>
            </a:r>
          </a:p>
        </p:txBody>
      </p:sp>
      <p:sp>
        <p:nvSpPr>
          <p:cNvPr id="26627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Stakeholders: Bij de specifieke UC (niet overal iedereen benoemen, handig voor opleiding en communicatie)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Precondities: kunnen overeenkomen met een postconditie uit andere </a:t>
            </a:r>
            <a:r>
              <a:rPr lang="nl-NL" sz="2400" dirty="0" err="1">
                <a:latin typeface="Arial" charset="0"/>
                <a:ea typeface="ＭＳ Ｐゴシック" charset="0"/>
                <a:cs typeface="Arial" charset="0"/>
              </a:rPr>
              <a:t>UCs</a:t>
            </a: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Postcondities: ALLE mogelijke statussen (niet meer EN niet minder)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6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21" y="1969867"/>
            <a:ext cx="7162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6495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3 – </a:t>
            </a:r>
          </a:p>
        </p:txBody>
      </p:sp>
      <p:sp>
        <p:nvSpPr>
          <p:cNvPr id="27651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Basic Flow: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Benoem de actor die handeling uitvoert (staat de actor ook in het overzicht van actoren)?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Voor iedere handeling een nieuw nummer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Na het invoeren van ‘gegevens’ is het ‘logisch’ dat het systeem wat moet doen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Een </a:t>
            </a:r>
            <a:r>
              <a:rPr lang="nl-NL" altLang="nl-NL" sz="1800" dirty="0" err="1">
                <a:ea typeface="Arial" pitchFamily="34" charset="0"/>
              </a:rPr>
              <a:t>Use</a:t>
            </a:r>
            <a:r>
              <a:rPr lang="nl-NL" altLang="nl-NL" sz="1800" dirty="0">
                <a:ea typeface="Arial" pitchFamily="34" charset="0"/>
              </a:rPr>
              <a:t> Case zonder Systeem acties heeft geen toegevoegde waarde voor het systeemontwerp (er hoeft immers niets ‘gebouwd’ te worden)</a:t>
            </a:r>
          </a:p>
          <a:p>
            <a:pPr lvl="1">
              <a:defRPr/>
            </a:pPr>
            <a:endParaRPr lang="nl-NL" altLang="nl-NL" sz="1800" dirty="0">
              <a:ea typeface="Arial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80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" b="31587"/>
          <a:stretch>
            <a:fillRect/>
          </a:stretch>
        </p:blipFill>
        <p:spPr bwMode="auto">
          <a:xfrm>
            <a:off x="1786535" y="1914798"/>
            <a:ext cx="712787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5425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4 –</a:t>
            </a:r>
          </a:p>
        </p:txBody>
      </p:sp>
      <p:sp>
        <p:nvSpPr>
          <p:cNvPr id="28675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Alternative</a:t>
            </a:r>
            <a:r>
              <a:rPr lang="nl-NL" altLang="nl-NL" sz="2400" dirty="0"/>
              <a:t> </a:t>
            </a:r>
            <a:r>
              <a:rPr lang="nl-NL" altLang="nl-NL" sz="2400" dirty="0" err="1"/>
              <a:t>Flows</a:t>
            </a:r>
            <a:r>
              <a:rPr lang="nl-NL" altLang="nl-NL" sz="2400" dirty="0"/>
              <a:t>: welke alternatieve mogelijkheden zijn relevant?</a:t>
            </a:r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Verwijs naar de ‘stap’ uit de Basic Flow en beschrijf vervolgens de detailstappen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Scenarios</a:t>
            </a:r>
            <a:endParaRPr lang="nl-NL" altLang="nl-NL" sz="2400" dirty="0"/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Benoem de </a:t>
            </a:r>
            <a:r>
              <a:rPr lang="nl-NL" altLang="nl-NL" sz="2000" dirty="0" err="1">
                <a:ea typeface="Arial" pitchFamily="34" charset="0"/>
              </a:rPr>
              <a:t>scenarios</a:t>
            </a:r>
            <a:r>
              <a:rPr lang="nl-NL" altLang="nl-NL" sz="2000" dirty="0">
                <a:ea typeface="Arial" pitchFamily="34" charset="0"/>
              </a:rPr>
              <a:t> die op dit moment kunt onderkennen (Basic Flow + </a:t>
            </a:r>
            <a:r>
              <a:rPr lang="nl-NL" altLang="nl-NL" sz="2000" dirty="0" err="1">
                <a:ea typeface="Arial" pitchFamily="34" charset="0"/>
              </a:rPr>
              <a:t>Alternative</a:t>
            </a:r>
            <a:r>
              <a:rPr lang="nl-NL" altLang="nl-NL" sz="2000" dirty="0">
                <a:ea typeface="Arial" pitchFamily="34" charset="0"/>
              </a:rPr>
              <a:t> </a:t>
            </a:r>
            <a:r>
              <a:rPr lang="nl-NL" altLang="nl-NL" sz="2000" dirty="0" err="1">
                <a:ea typeface="Arial" pitchFamily="34" charset="0"/>
              </a:rPr>
              <a:t>Flows</a:t>
            </a:r>
            <a:r>
              <a:rPr lang="nl-NL" altLang="nl-NL" sz="2000" dirty="0">
                <a:ea typeface="Arial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Eindcontrole:</a:t>
            </a:r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Zijn alle postcondities beschreven en realiseerbaar?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1803673"/>
            <a:ext cx="71913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6658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Use Case Rapport</a:t>
            </a:r>
          </a:p>
        </p:txBody>
      </p:sp>
      <p:sp>
        <p:nvSpPr>
          <p:cNvPr id="2969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Inleveren: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Definitief (week 5): via </a:t>
            </a:r>
            <a:r>
              <a:rPr lang="nl-NL" sz="1800" dirty="0">
                <a:latin typeface="Arial" charset="0"/>
                <a:cs typeface="Arial" charset="0"/>
                <a:hlinkClick r:id="rId3"/>
              </a:rPr>
              <a:t>http://isas.han.nl</a:t>
            </a:r>
            <a:r>
              <a:rPr lang="nl-NL" sz="1800" dirty="0">
                <a:latin typeface="Arial" charset="0"/>
                <a:cs typeface="Arial" charset="0"/>
              </a:rPr>
              <a:t> (in verband met het digitale archief). Ieder groepslid levert individueel alles in om een cijfer te krijgen.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Goed om te weten: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Lever op tijd in (het systeem sluit automatisch)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Lever een eerste versie in, (je eventuele verbetering kun je later inleveren deze overschrijft automatisch de vorige versie). 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De docent bekijkt alleen de laatste versie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Zorg voor een </a:t>
            </a:r>
            <a:r>
              <a:rPr lang="nl-NL" sz="1800" b="1" u="sng" dirty="0">
                <a:latin typeface="Arial" charset="0"/>
                <a:cs typeface="Arial" charset="0"/>
              </a:rPr>
              <a:t>logische naamgeving </a:t>
            </a:r>
            <a:r>
              <a:rPr lang="nl-NL" sz="1800" dirty="0">
                <a:latin typeface="Arial" charset="0"/>
                <a:cs typeface="Arial" charset="0"/>
              </a:rPr>
              <a:t>van de in te leveren bestanden met daarin opgenomen je </a:t>
            </a:r>
            <a:r>
              <a:rPr lang="nl-NL" sz="1800" u="sng" dirty="0">
                <a:latin typeface="Arial" charset="0"/>
                <a:cs typeface="Arial" charset="0"/>
              </a:rPr>
              <a:t>studentnummer</a:t>
            </a:r>
            <a:r>
              <a:rPr lang="nl-NL" sz="1800" dirty="0">
                <a:latin typeface="Arial" charset="0"/>
                <a:cs typeface="Arial" charset="0"/>
              </a:rPr>
              <a:t>, </a:t>
            </a:r>
            <a:r>
              <a:rPr lang="nl-NL" sz="1800" u="sng" dirty="0">
                <a:latin typeface="Arial" charset="0"/>
                <a:cs typeface="Arial" charset="0"/>
              </a:rPr>
              <a:t>studentnaam</a:t>
            </a:r>
            <a:r>
              <a:rPr lang="nl-NL" sz="1800" dirty="0">
                <a:latin typeface="Arial" charset="0"/>
                <a:cs typeface="Arial" charset="0"/>
              </a:rPr>
              <a:t> en het </a:t>
            </a:r>
            <a:r>
              <a:rPr lang="nl-NL" sz="1800" u="sng" dirty="0">
                <a:latin typeface="Arial" charset="0"/>
                <a:cs typeface="Arial" charset="0"/>
              </a:rPr>
              <a:t>beroepsproduct</a:t>
            </a:r>
            <a:r>
              <a:rPr lang="nl-NL" sz="1800" dirty="0">
                <a:latin typeface="Arial" charset="0"/>
                <a:cs typeface="Arial" charset="0"/>
              </a:rPr>
              <a:t>. </a:t>
            </a:r>
          </a:p>
          <a:p>
            <a:pPr lvl="1">
              <a:defRPr/>
            </a:pPr>
            <a:endParaRPr lang="nl-NL" sz="1800" dirty="0">
              <a:latin typeface="Arial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30 keer een </a:t>
            </a:r>
            <a:r>
              <a:rPr lang="nl-NL" dirty="0" err="1"/>
              <a:t>Use</a:t>
            </a:r>
            <a:r>
              <a:rPr lang="nl-NL" dirty="0"/>
              <a:t> Case diagram downloaden met als titel: ‘</a:t>
            </a:r>
            <a:r>
              <a:rPr lang="nl-NL" dirty="0" err="1"/>
              <a:t>Use</a:t>
            </a:r>
            <a:r>
              <a:rPr lang="nl-NL" dirty="0"/>
              <a:t> Case Diagram.docx’ is niet prettig voor de docent….</a:t>
            </a:r>
          </a:p>
          <a:p>
            <a:endParaRPr lang="nl-NL" dirty="0"/>
          </a:p>
          <a:p>
            <a:r>
              <a:rPr lang="nl-NL" dirty="0"/>
              <a:t>Dus: </a:t>
            </a:r>
            <a:r>
              <a:rPr lang="nl-NL" b="1" dirty="0"/>
              <a:t>561234_Piet_Puk_Use_Case_Rapport_v1.0.docx</a:t>
            </a:r>
          </a:p>
          <a:p>
            <a:r>
              <a:rPr lang="nl-NL" dirty="0"/>
              <a:t>Is prima….. (en makkelijker dan usecaserapport.pdf)….</a:t>
            </a:r>
          </a:p>
          <a:p>
            <a:endParaRPr lang="nl-NL" dirty="0"/>
          </a:p>
          <a:p>
            <a:r>
              <a:rPr lang="nl-NL" dirty="0"/>
              <a:t>En </a:t>
            </a:r>
            <a:r>
              <a:rPr lang="nl-NL" dirty="0" err="1"/>
              <a:t>docx</a:t>
            </a:r>
            <a:r>
              <a:rPr lang="nl-NL" dirty="0"/>
              <a:t> bestanden zijn voor docenten eenvoudiger van commentaar te voorzien.</a:t>
            </a:r>
          </a:p>
          <a:p>
            <a:endParaRPr lang="nl-NL" dirty="0"/>
          </a:p>
          <a:p>
            <a:r>
              <a:rPr lang="nl-NL" dirty="0"/>
              <a:t>Meer dan één bestand: ZIP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387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Beschrijf de </a:t>
            </a:r>
            <a:r>
              <a:rPr lang="nl-NL" dirty="0" err="1"/>
              <a:t>Use</a:t>
            </a:r>
            <a:r>
              <a:rPr lang="nl-NL" dirty="0"/>
              <a:t> Case voor het parkeren van één auto in een parkeergarage </a:t>
            </a:r>
          </a:p>
          <a:p>
            <a:r>
              <a:rPr lang="nl-NL" dirty="0"/>
              <a:t>Formaat: </a:t>
            </a:r>
            <a:r>
              <a:rPr lang="nl-NL" dirty="0" err="1"/>
              <a:t>SAQ_Reference_Card</a:t>
            </a:r>
            <a:endParaRPr lang="en-GB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59649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Voorbeeld uit de hoofdfase (OOSE, I/TI profielen)</a:t>
            </a:r>
          </a:p>
        </p:txBody>
      </p:sp>
      <p:sp>
        <p:nvSpPr>
          <p:cNvPr id="3072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nl-NL" b="0" dirty="0">
                <a:latin typeface="Arial" charset="0"/>
                <a:ea typeface="ＭＳ Ｐゴシック" charset="0"/>
                <a:cs typeface="Arial" charset="0"/>
              </a:rPr>
              <a:t>Dus SAQ is voor </a:t>
            </a:r>
            <a:r>
              <a:rPr lang="nl-NL" u="sng" dirty="0">
                <a:latin typeface="Arial" charset="0"/>
                <a:ea typeface="ＭＳ Ｐゴシック" charset="0"/>
                <a:cs typeface="Arial" charset="0"/>
              </a:rPr>
              <a:t>ALLE</a:t>
            </a:r>
            <a:r>
              <a:rPr lang="nl-NL" b="0" dirty="0">
                <a:latin typeface="Arial" charset="0"/>
                <a:ea typeface="ＭＳ Ｐゴシック" charset="0"/>
                <a:cs typeface="Arial" charset="0"/>
              </a:rPr>
              <a:t> HBO-ICT-studenten van belang!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2" name="Afbeelding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260361"/>
            <a:ext cx="5628564" cy="359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7936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van de uitwerkingen</a:t>
            </a:r>
            <a:endParaRPr lang="en-GB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idx="13"/>
            <p:extLst/>
          </p:nvPr>
        </p:nvGraphicFramePr>
        <p:xfrm>
          <a:off x="379502" y="2196058"/>
          <a:ext cx="8391436" cy="420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5905283" imgH="2958991" progId="Word.Document.12">
                  <p:embed/>
                </p:oleObj>
              </mc:Choice>
              <mc:Fallback>
                <p:oleObj name="Document" r:id="rId3" imgW="5905283" imgH="2958991" progId="Word.Document.12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02" y="2196058"/>
                        <a:ext cx="8391436" cy="4204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428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/>
              <a:t>Astah</a:t>
            </a:r>
            <a:r>
              <a:rPr dirty="0"/>
              <a:t> Community tool</a:t>
            </a:r>
            <a:endParaRPr 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592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39362" t="61515" r="46771" b="23983"/>
          <a:stretch>
            <a:fillRect/>
          </a:stretch>
        </p:blipFill>
        <p:spPr bwMode="auto">
          <a:xfrm>
            <a:off x="1524546" y="1857227"/>
            <a:ext cx="734481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076056" y="2564904"/>
            <a:ext cx="1440160" cy="194421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79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Herhaling week 2: Installatie </a:t>
            </a:r>
            <a:r>
              <a:rPr dirty="0" err="1"/>
              <a:t>Astah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00917" y="2268095"/>
            <a:ext cx="363562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Er zijn diverse andere tools.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Wij </a:t>
            </a:r>
            <a:r>
              <a:rPr lang="nl-NL" dirty="0" err="1"/>
              <a:t>supporten</a:t>
            </a:r>
            <a:r>
              <a:rPr lang="nl-NL" dirty="0"/>
              <a:t> de </a:t>
            </a:r>
            <a:r>
              <a:rPr lang="nl-NL" dirty="0" err="1"/>
              <a:t>Astah</a:t>
            </a:r>
            <a:r>
              <a:rPr lang="nl-NL" dirty="0"/>
              <a:t> community tool (voor Windows en Apple).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En het voldoet voor deze course.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Download deze (of een andere) tool en installeer deze op je laptop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8" y="2577533"/>
            <a:ext cx="4852307" cy="360085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3252" y="6211669"/>
            <a:ext cx="437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Afbeelding gekopieerd op: 30 mei 2016 van: </a:t>
            </a:r>
            <a:br>
              <a:rPr lang="nl-NL" dirty="0"/>
            </a:br>
            <a:r>
              <a:rPr lang="nl-NL" dirty="0">
                <a:hlinkClick r:id="rId3"/>
              </a:rPr>
              <a:t>http://astah.net/editions/community</a:t>
            </a:r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6586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Te gebruiken modules</a:t>
            </a:r>
            <a:endParaRPr lang="en-US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Bij het vak SAQ gebruiken we de diagrammen:</a:t>
            </a:r>
          </a:p>
          <a:p>
            <a:pPr lvl="1">
              <a:defRPr/>
            </a:pPr>
            <a:r>
              <a:rPr lang="nl-NL" dirty="0"/>
              <a:t>Class diagram</a:t>
            </a:r>
          </a:p>
          <a:p>
            <a:pPr lvl="1">
              <a:defRPr/>
            </a:pPr>
            <a:r>
              <a:rPr lang="nl-NL" dirty="0" err="1"/>
              <a:t>Use</a:t>
            </a:r>
            <a:r>
              <a:rPr lang="nl-NL" dirty="0"/>
              <a:t> Case diagram</a:t>
            </a:r>
          </a:p>
          <a:p>
            <a:pPr lvl="1">
              <a:defRPr/>
            </a:pPr>
            <a:r>
              <a:rPr lang="nl-NL" b="1" dirty="0"/>
              <a:t>Activity diagram</a:t>
            </a:r>
            <a:endParaRPr lang="en-US" b="1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13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Activity diagram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6299200" y="2110014"/>
            <a:ext cx="2699657" cy="4114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Begint altijd met een ‘</a:t>
            </a:r>
            <a:r>
              <a:rPr lang="nl-NL" sz="2400" dirty="0" err="1"/>
              <a:t>initial</a:t>
            </a:r>
            <a:r>
              <a:rPr lang="nl-NL" sz="2400" dirty="0"/>
              <a:t> node’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Eindigt altijd met een ‘</a:t>
            </a:r>
            <a:r>
              <a:rPr lang="nl-NL" sz="2400" dirty="0" err="1"/>
              <a:t>activity</a:t>
            </a:r>
            <a:r>
              <a:rPr lang="nl-NL" sz="2400" dirty="0"/>
              <a:t> </a:t>
            </a:r>
            <a:r>
              <a:rPr lang="nl-NL" sz="2400" dirty="0" err="1"/>
              <a:t>final</a:t>
            </a:r>
            <a:r>
              <a:rPr lang="nl-NL" sz="2400" dirty="0"/>
              <a:t> node’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 err="1"/>
              <a:t>Decisions</a:t>
            </a:r>
            <a:r>
              <a:rPr lang="nl-NL" sz="2400" dirty="0"/>
              <a:t> worden gevisualiseerd inclusief een ‘</a:t>
            </a:r>
            <a:r>
              <a:rPr lang="nl-NL" sz="2400" dirty="0" err="1"/>
              <a:t>guard</a:t>
            </a:r>
            <a:r>
              <a:rPr lang="nl-NL" sz="2400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4" y="2100943"/>
            <a:ext cx="5761038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9781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Toevoegen van geknikte transities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altLang="en-US" dirty="0"/>
              <a:t>Gebruik  &lt;control&gt; toets en klik op de transitie.</a:t>
            </a:r>
          </a:p>
          <a:p>
            <a:br>
              <a:rPr lang="nl-NL" altLang="en-US" dirty="0"/>
            </a:br>
            <a:r>
              <a:rPr lang="nl-NL" altLang="en-US" dirty="0"/>
              <a:t>LET OP: teken met behulp van ‘rechte lijnen’ en ‘haakse hoeken’</a:t>
            </a:r>
          </a:p>
          <a:p>
            <a:endParaRPr lang="nl-NL" altLang="en-US" dirty="0"/>
          </a:p>
          <a:p>
            <a:r>
              <a:rPr lang="nl-NL" altLang="en-US" dirty="0"/>
              <a:t>Vermijd kruisende lijnen</a:t>
            </a:r>
          </a:p>
          <a:p>
            <a:endParaRPr lang="nl-NL" altLang="en-US" dirty="0"/>
          </a:p>
          <a:p>
            <a:r>
              <a:rPr lang="nl-NL" altLang="en-US" dirty="0"/>
              <a:t>Bij een beslissing is de default route ‘recht naar beneden’</a:t>
            </a:r>
            <a:endParaRPr lang="en-US" altLang="en-US" dirty="0"/>
          </a:p>
          <a:p>
            <a:endParaRPr lang="en-GB" dirty="0"/>
          </a:p>
        </p:txBody>
      </p:sp>
      <p:pic>
        <p:nvPicPr>
          <p:cNvPr id="33796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96" y="2160000"/>
            <a:ext cx="39243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80145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z="2000" dirty="0"/>
              <a:t>Stereotype &lt;&lt;</a:t>
            </a:r>
            <a:r>
              <a:rPr sz="2000" dirty="0" err="1"/>
              <a:t>use</a:t>
            </a:r>
            <a:r>
              <a:rPr sz="2000" dirty="0"/>
              <a:t> case&gt;&gt; toevoegen aan </a:t>
            </a:r>
            <a:r>
              <a:rPr sz="2000" dirty="0" err="1"/>
              <a:t>Activity</a:t>
            </a:r>
            <a:endParaRPr lang="en-US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/>
          <a:srcRect b="5582"/>
          <a:stretch/>
        </p:blipFill>
        <p:spPr>
          <a:xfrm>
            <a:off x="2767013" y="2644578"/>
            <a:ext cx="6102350" cy="3240966"/>
          </a:xfrm>
          <a:ln>
            <a:miter lim="800000"/>
            <a:headEnd/>
            <a:tailEnd/>
          </a:ln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ounded Rectangular Callout 5"/>
          <p:cNvSpPr/>
          <p:nvPr/>
        </p:nvSpPr>
        <p:spPr>
          <a:xfrm>
            <a:off x="4583566" y="5527449"/>
            <a:ext cx="2881312" cy="1268412"/>
          </a:xfrm>
          <a:prstGeom prst="wedgeRoundRectCallout">
            <a:avLst>
              <a:gd name="adj1" fmla="val -105644"/>
              <a:gd name="adj2" fmla="val -95221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l-NL" dirty="0"/>
              <a:t>Selecteer </a:t>
            </a:r>
            <a:r>
              <a:rPr lang="nl-NL" dirty="0" err="1"/>
              <a:t>activity</a:t>
            </a:r>
            <a:r>
              <a:rPr lang="nl-NL" dirty="0"/>
              <a:t> en voeg een stereotype toe en noem die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5345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Postcondities als </a:t>
            </a:r>
            <a:r>
              <a:rPr dirty="0" err="1"/>
              <a:t>note</a:t>
            </a:r>
            <a:r>
              <a:rPr dirty="0"/>
              <a:t> toevoegen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67013" y="2644577"/>
            <a:ext cx="6102350" cy="3432571"/>
          </a:xfrm>
          <a:ln>
            <a:miter lim="800000"/>
            <a:headEnd/>
            <a:tailEnd/>
          </a:ln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10463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Afsluitend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 err="1"/>
              <a:t>Use</a:t>
            </a:r>
            <a:r>
              <a:rPr lang="nl-NL" sz="2400" dirty="0"/>
              <a:t> Case is taal in ontwikkeltraject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Taal die je vanuit verschillende rollen moet kennen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Waarbij je wel vanuit een eigen invalshoek kijkt</a:t>
            </a:r>
            <a:endParaRPr lang="en-US" sz="24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4447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77" y="2174238"/>
            <a:ext cx="7767085" cy="41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6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altLang="nl-NL">
                <a:latin typeface="Arial" charset="0"/>
                <a:cs typeface="Arial" charset="0"/>
              </a:rPr>
              <a:t>Huiswerk</a:t>
            </a:r>
          </a:p>
        </p:txBody>
      </p:sp>
      <p:sp>
        <p:nvSpPr>
          <p:cNvPr id="19459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nl-NL" sz="2400" dirty="0"/>
              <a:t>Werk verder aan de uitwerking van de casus </a:t>
            </a:r>
            <a:r>
              <a:rPr lang="nl-NL" sz="2400" dirty="0" err="1"/>
              <a:t>GameParadise</a:t>
            </a:r>
            <a:r>
              <a:rPr lang="nl-NL" sz="2400" dirty="0"/>
              <a:t>, verwerk de feedback van vandaag.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nl-NL" sz="2400"/>
              <a:t>De opdrachten: 6, 7 en 8!</a:t>
            </a: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406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Wat is het resultaat van tanken ‘onderweg’ met uitstappende passagiers.</a:t>
            </a:r>
            <a:endParaRPr lang="en-US" sz="32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24456" t="15039" r="44988" b="59882"/>
          <a:stretch>
            <a:fillRect/>
          </a:stretch>
        </p:blipFill>
        <p:spPr bwMode="auto">
          <a:xfrm>
            <a:off x="179512" y="2691262"/>
            <a:ext cx="8748464" cy="403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31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Zie ook het volgende filmpje: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u="sng" dirty="0">
                <a:hlinkClick r:id="rId2"/>
              </a:rPr>
              <a:t>http://giphy.com/gifs/l0MYSpvx4pnsoMNz2</a:t>
            </a:r>
            <a:endParaRPr lang="nl-NL" u="sng" dirty="0"/>
          </a:p>
          <a:p>
            <a:endParaRPr lang="nl-NL" u="sng" dirty="0"/>
          </a:p>
          <a:p>
            <a:r>
              <a:rPr lang="nl-NL" dirty="0">
                <a:hlinkClick r:id="rId3"/>
              </a:rPr>
              <a:t>https://www.linkedin.com/pulse/funny-software-testing-quotes-prashant-pc</a:t>
            </a:r>
            <a:r>
              <a:rPr lang="nl-NL" dirty="0"/>
              <a:t> 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2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lvl="0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600" b="0" kern="1200" dirty="0" err="1">
                <a:solidFill>
                  <a:schemeClr val="tx1"/>
                </a:solidFill>
              </a:rPr>
              <a:t>Bruikbaar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voor</a:t>
            </a:r>
            <a:r>
              <a:rPr lang="en-US" sz="1600" b="0" kern="1200" dirty="0">
                <a:solidFill>
                  <a:schemeClr val="tx1"/>
                </a:solidFill>
              </a:rPr>
              <a:t> software en hardware </a:t>
            </a:r>
            <a:r>
              <a:rPr lang="en-US" sz="1600" b="0" kern="1200" dirty="0" err="1">
                <a:solidFill>
                  <a:schemeClr val="tx1"/>
                </a:solidFill>
              </a:rPr>
              <a:t>gedragsbeschrijving</a:t>
            </a:r>
            <a:endParaRPr lang="en-US" sz="1600" b="0" kern="1200" dirty="0">
              <a:solidFill>
                <a:schemeClr val="tx1"/>
              </a:solidFill>
            </a:endParaRPr>
          </a:p>
          <a:p>
            <a:pPr marL="700088" lvl="1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200" kern="1200" dirty="0" err="1">
                <a:solidFill>
                  <a:schemeClr val="tx1"/>
                </a:solidFill>
              </a:rPr>
              <a:t>Welke</a:t>
            </a:r>
            <a:r>
              <a:rPr lang="en-US" sz="1200" kern="1200" dirty="0">
                <a:solidFill>
                  <a:schemeClr val="tx1"/>
                </a:solidFill>
              </a:rPr>
              <a:t> scenarios </a:t>
            </a:r>
            <a:r>
              <a:rPr lang="en-US" sz="1200" kern="1200" dirty="0" err="1">
                <a:solidFill>
                  <a:schemeClr val="tx1"/>
                </a:solidFill>
              </a:rPr>
              <a:t>zijn</a:t>
            </a:r>
            <a:r>
              <a:rPr lang="en-US" sz="1200" kern="1200" dirty="0">
                <a:solidFill>
                  <a:schemeClr val="tx1"/>
                </a:solidFill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</a:rPr>
              <a:t>mogelijk</a:t>
            </a:r>
            <a:r>
              <a:rPr lang="en-US" sz="1200" kern="1200" dirty="0">
                <a:solidFill>
                  <a:schemeClr val="tx1"/>
                </a:solidFill>
              </a:rPr>
              <a:t>?</a:t>
            </a:r>
            <a:endParaRPr lang="en-US" sz="1200" b="0" kern="1200" dirty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sz="1600" kern="1200" dirty="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600" b="0" kern="1200" dirty="0" err="1">
                <a:solidFill>
                  <a:schemeClr val="tx1"/>
                </a:solidFill>
              </a:rPr>
              <a:t>Gebaseerd</a:t>
            </a:r>
            <a:r>
              <a:rPr lang="en-US" sz="1600" b="0" kern="1200" dirty="0">
                <a:solidFill>
                  <a:schemeClr val="tx1"/>
                </a:solidFill>
              </a:rPr>
              <a:t> op Data Flow model – </a:t>
            </a:r>
            <a:r>
              <a:rPr lang="en-US" sz="1600" b="0" kern="1200" dirty="0" err="1">
                <a:solidFill>
                  <a:schemeClr val="tx1"/>
                </a:solidFill>
              </a:rPr>
              <a:t>grafische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representatie</a:t>
            </a:r>
            <a:r>
              <a:rPr lang="en-US" sz="1600" b="0" kern="1200" dirty="0">
                <a:solidFill>
                  <a:schemeClr val="tx1"/>
                </a:solidFill>
              </a:rPr>
              <a:t> hoe </a:t>
            </a:r>
            <a:r>
              <a:rPr lang="en-US" sz="1600" b="0" kern="1200" dirty="0" err="1">
                <a:solidFill>
                  <a:schemeClr val="tx1"/>
                </a:solidFill>
              </a:rPr>
              <a:t>gegevens</a:t>
            </a:r>
            <a:r>
              <a:rPr lang="en-US" sz="1600" b="0" kern="1200" dirty="0">
                <a:solidFill>
                  <a:schemeClr val="tx1"/>
                </a:solidFill>
              </a:rPr>
              <a:t> door </a:t>
            </a:r>
            <a:r>
              <a:rPr lang="en-US" sz="1600" b="0" kern="1200" dirty="0" err="1">
                <a:solidFill>
                  <a:schemeClr val="tx1"/>
                </a:solidFill>
              </a:rPr>
              <a:t>een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informatiesysteem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stromen</a:t>
            </a:r>
            <a:endParaRPr lang="en-US" sz="1600" b="0" kern="1200" dirty="0">
              <a:solidFill>
                <a:schemeClr val="tx1"/>
              </a:solidFill>
            </a:endParaRPr>
          </a:p>
          <a:p>
            <a:endParaRPr lang="nl-NL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2" name="Tijdelijke aanduiding voor inhoud 91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288" y="1600200"/>
            <a:ext cx="82296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90"/>
          <p:cNvGrpSpPr>
            <a:grpSpLocks/>
          </p:cNvGrpSpPr>
          <p:nvPr/>
        </p:nvGrpSpPr>
        <p:grpSpPr bwMode="auto">
          <a:xfrm>
            <a:off x="96507" y="4193903"/>
            <a:ext cx="7924800" cy="2435225"/>
            <a:chOff x="480" y="2612"/>
            <a:chExt cx="4992" cy="1674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301" y="3107"/>
              <a:ext cx="6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064" y="2982"/>
              <a:ext cx="140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Fill</a:t>
              </a:r>
              <a:endParaRPr lang="en-US" sz="3200" b="1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017" y="3101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169" y="2994"/>
              <a:ext cx="209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Ship</a:t>
              </a:r>
              <a:endParaRPr lang="en-US" sz="3200" b="1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145" y="3113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710" y="3107"/>
              <a:ext cx="11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10" y="3071"/>
              <a:ext cx="119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470" y="2987"/>
              <a:ext cx="120" cy="21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72"/>
                </a:cxn>
                <a:cxn ang="0">
                  <a:pos x="40" y="144"/>
                </a:cxn>
                <a:cxn ang="0">
                  <a:pos x="80" y="72"/>
                </a:cxn>
                <a:cxn ang="0">
                  <a:pos x="40" y="0"/>
                </a:cxn>
              </a:cxnLst>
              <a:rect l="0" t="0" r="r" b="b"/>
              <a:pathLst>
                <a:path w="80" h="144">
                  <a:moveTo>
                    <a:pt x="40" y="0"/>
                  </a:moveTo>
                  <a:lnTo>
                    <a:pt x="0" y="72"/>
                  </a:lnTo>
                  <a:lnTo>
                    <a:pt x="40" y="144"/>
                  </a:lnTo>
                  <a:lnTo>
                    <a:pt x="80" y="72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590" y="3107"/>
              <a:ext cx="12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547" y="3095"/>
              <a:ext cx="12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558" y="3058"/>
              <a:ext cx="109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404" y="3095"/>
              <a:ext cx="143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948" y="2903"/>
              <a:ext cx="23" cy="13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948" y="3261"/>
              <a:ext cx="23" cy="12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948" y="2916"/>
              <a:ext cx="23" cy="345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80" y="3047"/>
              <a:ext cx="96" cy="96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1864" y="2916"/>
              <a:ext cx="540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2990" y="2916"/>
              <a:ext cx="537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207" y="3905"/>
              <a:ext cx="538" cy="369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379" y="3970"/>
              <a:ext cx="235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Send</a:t>
              </a:r>
              <a:endParaRPr lang="en-US" sz="3200" b="1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329" y="4098"/>
              <a:ext cx="331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Invoice</a:t>
              </a:r>
              <a:endParaRPr lang="en-US" sz="3200" b="1"/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3530" y="3905"/>
              <a:ext cx="537" cy="369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41" y="3955"/>
              <a:ext cx="319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Accept</a:t>
              </a:r>
              <a:endParaRPr lang="en-US" sz="3200" b="1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609" y="4095"/>
              <a:ext cx="399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Payment</a:t>
              </a:r>
              <a:endParaRPr lang="en-US" sz="3200" b="1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846" y="3047"/>
              <a:ext cx="132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858" y="3011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715" y="3047"/>
              <a:ext cx="131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816" y="3011"/>
              <a:ext cx="132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827" y="2987"/>
              <a:ext cx="121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16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16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516" y="3011"/>
              <a:ext cx="30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1339" y="3107"/>
              <a:ext cx="13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350" y="3071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634" y="3095"/>
              <a:ext cx="117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45" y="3058"/>
              <a:ext cx="106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572" y="3095"/>
              <a:ext cx="6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679" y="2903"/>
              <a:ext cx="25" cy="13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679" y="3261"/>
              <a:ext cx="25" cy="12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679" y="2916"/>
              <a:ext cx="25" cy="345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3816" y="3190"/>
              <a:ext cx="13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827" y="3155"/>
              <a:ext cx="121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24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778" y="3190"/>
              <a:ext cx="49" cy="708"/>
            </a:xfrm>
            <a:custGeom>
              <a:avLst/>
              <a:gdLst/>
              <a:ahLst/>
              <a:cxnLst>
                <a:cxn ang="0">
                  <a:pos x="0" y="1132"/>
                </a:cxn>
                <a:cxn ang="0">
                  <a:pos x="2" y="0"/>
                </a:cxn>
                <a:cxn ang="0">
                  <a:pos x="36" y="0"/>
                </a:cxn>
              </a:cxnLst>
              <a:rect l="0" t="0" r="r" b="b"/>
              <a:pathLst>
                <a:path w="36" h="1132">
                  <a:moveTo>
                    <a:pt x="0" y="1132"/>
                  </a:moveTo>
                  <a:lnTo>
                    <a:pt x="2" y="0"/>
                  </a:lnTo>
                  <a:lnTo>
                    <a:pt x="36" y="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075" y="4012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968" y="3190"/>
              <a:ext cx="1818" cy="858"/>
            </a:xfrm>
            <a:custGeom>
              <a:avLst/>
              <a:gdLst/>
              <a:ahLst/>
              <a:cxnLst>
                <a:cxn ang="0">
                  <a:pos x="1160" y="0"/>
                </a:cxn>
                <a:cxn ang="0">
                  <a:pos x="1216" y="0"/>
                </a:cxn>
                <a:cxn ang="0">
                  <a:pos x="1216" y="392"/>
                </a:cxn>
                <a:cxn ang="0">
                  <a:pos x="0" y="392"/>
                </a:cxn>
                <a:cxn ang="0">
                  <a:pos x="0" y="576"/>
                </a:cxn>
                <a:cxn ang="0">
                  <a:pos x="64" y="576"/>
                </a:cxn>
              </a:cxnLst>
              <a:rect l="0" t="0" r="r" b="b"/>
              <a:pathLst>
                <a:path w="1216" h="576">
                  <a:moveTo>
                    <a:pt x="1160" y="0"/>
                  </a:moveTo>
                  <a:lnTo>
                    <a:pt x="1216" y="0"/>
                  </a:lnTo>
                  <a:lnTo>
                    <a:pt x="1216" y="392"/>
                  </a:lnTo>
                  <a:lnTo>
                    <a:pt x="0" y="392"/>
                  </a:lnTo>
                  <a:lnTo>
                    <a:pt x="0" y="576"/>
                  </a:lnTo>
                  <a:lnTo>
                    <a:pt x="64" y="57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1064" y="4048"/>
              <a:ext cx="13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5352" y="3031"/>
              <a:ext cx="85" cy="108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5316" y="2995"/>
              <a:ext cx="156" cy="17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4066" y="3058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79" y="3035"/>
              <a:ext cx="107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16"/>
                </a:cxn>
                <a:cxn ang="0">
                  <a:pos x="0" y="40"/>
                </a:cxn>
              </a:cxnLst>
              <a:rect l="0" t="0" r="r" b="b"/>
              <a:pathLst>
                <a:path w="72" h="40">
                  <a:moveTo>
                    <a:pt x="0" y="0"/>
                  </a:moveTo>
                  <a:lnTo>
                    <a:pt x="72" y="16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3971" y="3058"/>
              <a:ext cx="95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4258" y="2844"/>
              <a:ext cx="2" cy="1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234" y="2844"/>
              <a:ext cx="60" cy="12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6" y="80"/>
                </a:cxn>
                <a:cxn ang="0">
                  <a:pos x="0" y="0"/>
                </a:cxn>
              </a:cxnLst>
              <a:rect l="0" t="0" r="r" b="b"/>
              <a:pathLst>
                <a:path w="40" h="80">
                  <a:moveTo>
                    <a:pt x="40" y="0"/>
                  </a:moveTo>
                  <a:lnTo>
                    <a:pt x="16" y="8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1529" y="2744"/>
              <a:ext cx="2729" cy="267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0" y="0"/>
                </a:cxn>
                <a:cxn ang="0">
                  <a:pos x="1824" y="0"/>
                </a:cxn>
                <a:cxn ang="0">
                  <a:pos x="1824" y="104"/>
                </a:cxn>
              </a:cxnLst>
              <a:rect l="0" t="0" r="r" b="b"/>
              <a:pathLst>
                <a:path w="1824" h="216">
                  <a:moveTo>
                    <a:pt x="0" y="216"/>
                  </a:moveTo>
                  <a:lnTo>
                    <a:pt x="0" y="0"/>
                  </a:lnTo>
                  <a:lnTo>
                    <a:pt x="1824" y="0"/>
                  </a:lnTo>
                  <a:lnTo>
                    <a:pt x="1824" y="104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197" y="2951"/>
              <a:ext cx="121" cy="21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72"/>
                </a:cxn>
                <a:cxn ang="0">
                  <a:pos x="40" y="144"/>
                </a:cxn>
                <a:cxn ang="0">
                  <a:pos x="80" y="72"/>
                </a:cxn>
                <a:cxn ang="0">
                  <a:pos x="40" y="0"/>
                </a:cxn>
              </a:cxnLst>
              <a:rect l="0" t="0" r="r" b="b"/>
              <a:pathLst>
                <a:path w="80" h="144">
                  <a:moveTo>
                    <a:pt x="40" y="0"/>
                  </a:moveTo>
                  <a:lnTo>
                    <a:pt x="0" y="72"/>
                  </a:lnTo>
                  <a:lnTo>
                    <a:pt x="40" y="144"/>
                  </a:lnTo>
                  <a:lnTo>
                    <a:pt x="80" y="72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4390" y="3035"/>
              <a:ext cx="119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24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4390" y="3071"/>
              <a:ext cx="11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4318" y="3071"/>
              <a:ext cx="7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4673" y="2958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Close</a:t>
              </a:r>
              <a:endParaRPr lang="en-US" sz="3200" b="1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4670" y="3077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66" name="AutoShape 64"/>
            <p:cNvSpPr>
              <a:spLocks noChangeArrowheads="1"/>
            </p:cNvSpPr>
            <p:nvPr/>
          </p:nvSpPr>
          <p:spPr bwMode="auto">
            <a:xfrm>
              <a:off x="4521" y="2881"/>
              <a:ext cx="539" cy="380"/>
            </a:xfrm>
            <a:prstGeom prst="roundRect">
              <a:avLst>
                <a:gd name="adj" fmla="val 34375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65"/>
            <p:cNvSpPr>
              <a:spLocks noChangeArrowheads="1"/>
            </p:cNvSpPr>
            <p:nvPr/>
          </p:nvSpPr>
          <p:spPr bwMode="auto">
            <a:xfrm>
              <a:off x="2600" y="3906"/>
              <a:ext cx="751" cy="380"/>
            </a:xfrm>
            <a:prstGeom prst="roundRect">
              <a:avLst>
                <a:gd name="adj" fmla="val 34375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633" y="4038"/>
              <a:ext cx="665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Make Payment</a:t>
              </a:r>
              <a:endParaRPr lang="en-US" sz="3200" b="1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1553" y="3243"/>
              <a:ext cx="277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[order</a:t>
              </a:r>
              <a:endParaRPr lang="en-US" sz="3200" b="1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1553" y="3362"/>
              <a:ext cx="447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accepted]</a:t>
              </a:r>
              <a:endParaRPr lang="en-US" sz="3200" b="1"/>
            </a:p>
          </p:txBody>
        </p:sp>
        <p:grpSp>
          <p:nvGrpSpPr>
            <p:cNvPr id="71" name="Group 69"/>
            <p:cNvGrpSpPr>
              <a:grpSpLocks/>
            </p:cNvGrpSpPr>
            <p:nvPr/>
          </p:nvGrpSpPr>
          <p:grpSpPr bwMode="auto">
            <a:xfrm>
              <a:off x="1919" y="3929"/>
              <a:ext cx="503" cy="322"/>
              <a:chOff x="2300" y="2718"/>
              <a:chExt cx="473" cy="304"/>
            </a:xfrm>
          </p:grpSpPr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2300" y="2718"/>
                <a:ext cx="462" cy="293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1"/>
              <p:cNvSpPr>
                <a:spLocks noChangeArrowheads="1"/>
              </p:cNvSpPr>
              <p:nvPr/>
            </p:nvSpPr>
            <p:spPr bwMode="auto">
              <a:xfrm>
                <a:off x="2300" y="2718"/>
                <a:ext cx="473" cy="304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Rectangle 72"/>
              <p:cNvSpPr>
                <a:spLocks noChangeArrowheads="1"/>
              </p:cNvSpPr>
              <p:nvPr/>
            </p:nvSpPr>
            <p:spPr bwMode="auto">
              <a:xfrm>
                <a:off x="2378" y="2807"/>
                <a:ext cx="311" cy="11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srgbClr val="000000"/>
                    </a:solidFill>
                  </a:rPr>
                  <a:t>Invoice</a:t>
                </a:r>
                <a:endParaRPr lang="en-US" sz="3200" b="1"/>
              </a:p>
            </p:txBody>
          </p:sp>
        </p:grpSp>
        <p:sp>
          <p:nvSpPr>
            <p:cNvPr id="72" name="AutoShape 73"/>
            <p:cNvSpPr>
              <a:spLocks noChangeArrowheads="1"/>
            </p:cNvSpPr>
            <p:nvPr/>
          </p:nvSpPr>
          <p:spPr bwMode="auto">
            <a:xfrm>
              <a:off x="764" y="2916"/>
              <a:ext cx="538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868" y="2982"/>
              <a:ext cx="3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Receive</a:t>
              </a:r>
              <a:endParaRPr lang="en-US" sz="3200" b="1"/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913" y="3101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75" name="Line 76"/>
            <p:cNvSpPr>
              <a:spLocks noChangeShapeType="1"/>
            </p:cNvSpPr>
            <p:nvPr/>
          </p:nvSpPr>
          <p:spPr bwMode="auto">
            <a:xfrm>
              <a:off x="1807" y="4088"/>
              <a:ext cx="121" cy="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1809" y="4053"/>
              <a:ext cx="109" cy="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8"/>
            <p:cNvSpPr>
              <a:spLocks noChangeShapeType="1"/>
            </p:cNvSpPr>
            <p:nvPr/>
          </p:nvSpPr>
          <p:spPr bwMode="auto">
            <a:xfrm>
              <a:off x="1749" y="4087"/>
              <a:ext cx="5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>
              <a:off x="2486" y="4095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2488" y="4059"/>
              <a:ext cx="109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1"/>
            <p:cNvSpPr>
              <a:spLocks noChangeShapeType="1"/>
            </p:cNvSpPr>
            <p:nvPr/>
          </p:nvSpPr>
          <p:spPr bwMode="auto">
            <a:xfrm>
              <a:off x="2428" y="4093"/>
              <a:ext cx="5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2"/>
            <p:cNvSpPr>
              <a:spLocks noChangeShapeType="1"/>
            </p:cNvSpPr>
            <p:nvPr/>
          </p:nvSpPr>
          <p:spPr bwMode="auto">
            <a:xfrm>
              <a:off x="3413" y="4095"/>
              <a:ext cx="121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3416" y="4059"/>
              <a:ext cx="109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84"/>
            <p:cNvSpPr>
              <a:spLocks noChangeShapeType="1"/>
            </p:cNvSpPr>
            <p:nvPr/>
          </p:nvSpPr>
          <p:spPr bwMode="auto">
            <a:xfrm>
              <a:off x="3356" y="4093"/>
              <a:ext cx="5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5"/>
            <p:cNvSpPr>
              <a:spLocks noChangeShapeType="1"/>
            </p:cNvSpPr>
            <p:nvPr/>
          </p:nvSpPr>
          <p:spPr bwMode="auto">
            <a:xfrm>
              <a:off x="5186" y="3081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5186" y="3046"/>
              <a:ext cx="120" cy="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87"/>
            <p:cNvSpPr>
              <a:spLocks noChangeShapeType="1"/>
            </p:cNvSpPr>
            <p:nvPr/>
          </p:nvSpPr>
          <p:spPr bwMode="auto">
            <a:xfrm>
              <a:off x="5066" y="3081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8"/>
            <p:cNvSpPr>
              <a:spLocks noChangeArrowheads="1"/>
            </p:cNvSpPr>
            <p:nvPr/>
          </p:nvSpPr>
          <p:spPr bwMode="auto">
            <a:xfrm>
              <a:off x="1561" y="2612"/>
              <a:ext cx="59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[order reject]</a:t>
              </a:r>
              <a:endParaRPr lang="en-US" sz="3200" b="1" dirty="0"/>
            </a:p>
          </p:txBody>
        </p:sp>
      </p:grpSp>
      <p:sp>
        <p:nvSpPr>
          <p:cNvPr id="91" name="Rectangle 91"/>
          <p:cNvSpPr>
            <a:spLocks noChangeArrowheads="1"/>
          </p:cNvSpPr>
          <p:nvPr/>
        </p:nvSpPr>
        <p:spPr bwMode="auto">
          <a:xfrm>
            <a:off x="0" y="3968874"/>
            <a:ext cx="8172400" cy="2889126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 types van Activity Diagrammen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sz="2400" dirty="0"/>
              <a:t>Bedrijfsproces</a:t>
            </a:r>
          </a:p>
          <a:p>
            <a:pPr lvl="1"/>
            <a:r>
              <a:rPr lang="nl-NL" sz="2000" dirty="0"/>
              <a:t>Zie voorgaand </a:t>
            </a:r>
            <a:r>
              <a:rPr lang="nl-NL" sz="2000" dirty="0" err="1"/>
              <a:t>vb</a:t>
            </a:r>
            <a:endParaRPr lang="nl-NL" sz="2000" dirty="0"/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2400" dirty="0" err="1"/>
              <a:t>Use</a:t>
            </a:r>
            <a:r>
              <a:rPr lang="nl-NL" sz="2400" dirty="0"/>
              <a:t> Case </a:t>
            </a:r>
          </a:p>
          <a:p>
            <a:pPr lvl="1"/>
            <a:r>
              <a:rPr lang="nl-NL" sz="2000" dirty="0"/>
              <a:t>Weergave stappenplan	</a:t>
            </a:r>
          </a:p>
          <a:p>
            <a:pPr lvl="1"/>
            <a:r>
              <a:rPr lang="nl-NL" sz="2000" dirty="0"/>
              <a:t>Met alle scenario’s</a:t>
            </a:r>
            <a:r>
              <a:rPr lang="en-US" sz="2000" dirty="0"/>
              <a:t> en de </a:t>
            </a:r>
            <a:r>
              <a:rPr lang="en-US" sz="2000" dirty="0" err="1"/>
              <a:t>voorwaarden</a:t>
            </a:r>
            <a:r>
              <a:rPr lang="en-US" sz="2000" dirty="0"/>
              <a:t> van </a:t>
            </a:r>
            <a:r>
              <a:rPr lang="en-US" sz="2000" dirty="0" err="1"/>
              <a:t>waaruit</a:t>
            </a:r>
            <a:r>
              <a:rPr lang="en-US" sz="2000" dirty="0"/>
              <a:t> die scenario’s </a:t>
            </a:r>
            <a:r>
              <a:rPr lang="en-US" sz="2000" dirty="0" err="1"/>
              <a:t>ontstaan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2400" dirty="0"/>
              <a:t>Methode</a:t>
            </a:r>
          </a:p>
          <a:p>
            <a:pPr lvl="1"/>
            <a:r>
              <a:rPr lang="nl-NL" sz="2000" dirty="0"/>
              <a:t>Complexe methodes met vele condities en handelingen</a:t>
            </a:r>
          </a:p>
          <a:p>
            <a:pPr lvl="1"/>
            <a:r>
              <a:rPr lang="nl-NL" sz="2000" dirty="0"/>
              <a:t>Implementatiegericht.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Wij richten ons voornamelijk op 2 en in mindere mate ook op 1</a:t>
            </a:r>
          </a:p>
          <a:p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1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Activity diagrammen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5052951" y="2384425"/>
            <a:ext cx="3816412" cy="41588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Technische expertise is niet nodig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Kan door </a:t>
            </a:r>
            <a:r>
              <a:rPr lang="en-US" sz="2000" dirty="0" err="1"/>
              <a:t>nagenoeg</a:t>
            </a:r>
            <a:r>
              <a:rPr lang="en-US" sz="2000" dirty="0"/>
              <a:t> </a:t>
            </a:r>
            <a:r>
              <a:rPr lang="en-US" sz="2000" dirty="0" err="1"/>
              <a:t>iedereen</a:t>
            </a:r>
            <a:r>
              <a:rPr lang="en-US" sz="2000" dirty="0"/>
              <a:t> </a:t>
            </a:r>
            <a:r>
              <a:rPr lang="en-US" sz="2000" dirty="0" err="1"/>
              <a:t>gelezen</a:t>
            </a:r>
            <a:r>
              <a:rPr lang="en-US" sz="2000" dirty="0"/>
              <a:t> </a:t>
            </a:r>
            <a:r>
              <a:rPr lang="en-US" sz="2000" dirty="0" err="1"/>
              <a:t>worden</a:t>
            </a:r>
            <a:r>
              <a:rPr lang="en-US" sz="2000" dirty="0"/>
              <a:t>. </a:t>
            </a:r>
            <a:r>
              <a:rPr lang="en-US" sz="2000" dirty="0" err="1"/>
              <a:t>Dus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door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Kunnen eenvoudig maar ook heel </a:t>
            </a:r>
            <a:r>
              <a:rPr lang="nl-NL" sz="2000" u="sng" dirty="0"/>
              <a:t>complex </a:t>
            </a:r>
            <a:r>
              <a:rPr lang="nl-NL" sz="2000" dirty="0"/>
              <a:t>zijn.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7189" y="1660525"/>
            <a:ext cx="4667579" cy="512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jdelijke aanduiding voor inhoud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5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E7F57-9C93-4CA1-9A3A-B6C72705A638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1898</Words>
  <Application>Microsoft Office PowerPoint</Application>
  <PresentationFormat>Diavoorstelling (4:3)</PresentationFormat>
  <Paragraphs>315</Paragraphs>
  <Slides>48</Slides>
  <Notes>16</Notes>
  <HiddenSlides>2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60" baseType="lpstr">
      <vt:lpstr>ＭＳ Ｐゴシック</vt:lpstr>
      <vt:lpstr>ＭＳ Ｐゴシック</vt:lpstr>
      <vt:lpstr>Arial</vt:lpstr>
      <vt:lpstr>Arial Narrow</vt:lpstr>
      <vt:lpstr>Calibri</vt:lpstr>
      <vt:lpstr>Helvetica Neue</vt:lpstr>
      <vt:lpstr>Helvetica Neue Light</vt:lpstr>
      <vt:lpstr>Times New Roman</vt:lpstr>
      <vt:lpstr>Wingdings</vt:lpstr>
      <vt:lpstr>ZapfHumnst BT</vt:lpstr>
      <vt:lpstr>Office Theme</vt:lpstr>
      <vt:lpstr>Document</vt:lpstr>
      <vt:lpstr>System Analysis &amp; Quality week 4 les 3</vt:lpstr>
      <vt:lpstr>Vandaag</vt:lpstr>
      <vt:lpstr>Waarom Activity Diagrams</vt:lpstr>
      <vt:lpstr>Waarom Activity Diagrams</vt:lpstr>
      <vt:lpstr>Wat is het resultaat van tanken ‘onderweg’ met uitstappende passagiers.</vt:lpstr>
      <vt:lpstr>Zie ook het volgende filmpje:</vt:lpstr>
      <vt:lpstr>Activity diagrams</vt:lpstr>
      <vt:lpstr>3 types van Activity Diagrammen</vt:lpstr>
      <vt:lpstr>Activity diagrammen</vt:lpstr>
      <vt:lpstr>Beschrijving van de activity nodes</vt:lpstr>
      <vt:lpstr>Maak van je UC een Activity Diagram 1</vt:lpstr>
      <vt:lpstr>Maak van je UC een Activity Diagram 2</vt:lpstr>
      <vt:lpstr>Maak van je UC een Activity Diagram 3</vt:lpstr>
      <vt:lpstr>Maak van je UC een Activity Diagram 4</vt:lpstr>
      <vt:lpstr>Maak van je UC een Activity Diagram 5</vt:lpstr>
      <vt:lpstr>Verschillende end-nodes</vt:lpstr>
      <vt:lpstr>AD van bedrijfsprocessen.</vt:lpstr>
      <vt:lpstr>Parallellisatie met AD</vt:lpstr>
      <vt:lpstr>AD van bedrijfsprocessen.</vt:lpstr>
      <vt:lpstr>AD’s met UC</vt:lpstr>
      <vt:lpstr>Afsluitend</vt:lpstr>
      <vt:lpstr>Huiswerk</vt:lpstr>
      <vt:lpstr>Tussenbalans</vt:lpstr>
      <vt:lpstr>HBO student is positief kritisch</vt:lpstr>
      <vt:lpstr>Terugblik</vt:lpstr>
      <vt:lpstr>Terugblik 2</vt:lpstr>
      <vt:lpstr>Planning</vt:lpstr>
      <vt:lpstr>Analysis</vt:lpstr>
      <vt:lpstr>Use Case (Diagrams)</vt:lpstr>
      <vt:lpstr>SAQ Reference Template</vt:lpstr>
      <vt:lpstr>Toelichting</vt:lpstr>
      <vt:lpstr>Toelichting – 2 – </vt:lpstr>
      <vt:lpstr>Toelichting – 3 – </vt:lpstr>
      <vt:lpstr>Toelichting – 4 –</vt:lpstr>
      <vt:lpstr>Use Case Rapport</vt:lpstr>
      <vt:lpstr>Oefening</vt:lpstr>
      <vt:lpstr>Voorbeeld uit de hoofdfase (OOSE, I/TI profielen)</vt:lpstr>
      <vt:lpstr>Een van de uitwerkingen</vt:lpstr>
      <vt:lpstr>Astah Community tool</vt:lpstr>
      <vt:lpstr>Herhaling week 2: Installatie Astah</vt:lpstr>
      <vt:lpstr>Te gebruiken modules</vt:lpstr>
      <vt:lpstr>Activity diagram</vt:lpstr>
      <vt:lpstr>Toevoegen van geknikte transities </vt:lpstr>
      <vt:lpstr>Stereotype &lt;&lt;use case&gt;&gt; toevoegen aan Activity</vt:lpstr>
      <vt:lpstr>Postcondities als note toevoegen</vt:lpstr>
      <vt:lpstr>Afsluitend</vt:lpstr>
      <vt:lpstr>PowerPoint-presentatie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Vogelzang Gerrit</cp:lastModifiedBy>
  <cp:revision>28</cp:revision>
  <dcterms:created xsi:type="dcterms:W3CDTF">2014-01-23T08:58:40Z</dcterms:created>
  <dcterms:modified xsi:type="dcterms:W3CDTF">2017-08-23T13:08:15Z</dcterms:modified>
</cp:coreProperties>
</file>